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63" r:id="rId3"/>
    <p:sldId id="256" r:id="rId4"/>
    <p:sldId id="943" r:id="rId5"/>
    <p:sldId id="932" r:id="rId6"/>
    <p:sldId id="772" r:id="rId7"/>
    <p:sldId id="940" r:id="rId8"/>
    <p:sldId id="945" r:id="rId9"/>
    <p:sldId id="924" r:id="rId10"/>
    <p:sldId id="781" r:id="rId11"/>
    <p:sldId id="937" r:id="rId12"/>
    <p:sldId id="944" r:id="rId13"/>
    <p:sldId id="916" r:id="rId14"/>
    <p:sldId id="261"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3F"/>
    <a:srgbClr val="FED5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83" autoAdjust="0"/>
    <p:restoredTop sz="94660"/>
  </p:normalViewPr>
  <p:slideViewPr>
    <p:cSldViewPr snapToGrid="0" snapToObjects="1">
      <p:cViewPr varScale="1">
        <p:scale>
          <a:sx n="82" d="100"/>
          <a:sy n="82" d="100"/>
        </p:scale>
        <p:origin x="1267"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60C8F2-A194-4583-9F8A-51FA801D2A65}" type="doc">
      <dgm:prSet loTypeId="urn:microsoft.com/office/officeart/2005/8/layout/cycle2" loCatId="cycle" qsTypeId="urn:microsoft.com/office/officeart/2005/8/quickstyle/simple4" qsCatId="simple" csTypeId="urn:microsoft.com/office/officeart/2005/8/colors/colorful1" csCatId="colorful" phldr="1"/>
      <dgm:spPr/>
      <dgm:t>
        <a:bodyPr/>
        <a:lstStyle/>
        <a:p>
          <a:endParaRPr lang="en-US"/>
        </a:p>
      </dgm:t>
    </dgm:pt>
    <dgm:pt modelId="{301EB196-FA45-4638-8239-D94801CC21ED}">
      <dgm:prSet phldrT="[Text]" custT="1"/>
      <dgm:spPr/>
      <dgm:t>
        <a:bodyPr/>
        <a:lstStyle/>
        <a:p>
          <a:r>
            <a:rPr lang="en-US" sz="1200" b="1" cap="none" spc="0" dirty="0">
              <a:ln/>
              <a:solidFill>
                <a:schemeClr val="tx1"/>
              </a:solidFill>
              <a:effectLst>
                <a:outerShdw blurRad="38100" dist="19050" dir="2700000" algn="tl" rotWithShape="0">
                  <a:schemeClr val="dk1">
                    <a:lumMod val="50000"/>
                    <a:alpha val="40000"/>
                  </a:schemeClr>
                </a:outerShdw>
              </a:effectLst>
            </a:rPr>
            <a:t>Finding Funding</a:t>
          </a:r>
        </a:p>
      </dgm:t>
    </dgm:pt>
    <dgm:pt modelId="{F44C1DFD-7A22-4824-A9DF-DCF8FE1674C4}" type="parTrans" cxnId="{2898691E-EEFD-4B66-8C21-4D4A2613AAD4}">
      <dgm:prSet/>
      <dgm:spPr/>
      <dgm:t>
        <a:bodyPr/>
        <a:lstStyle/>
        <a:p>
          <a:endParaRPr lang="en-US" b="1"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dgm:t>
    </dgm:pt>
    <dgm:pt modelId="{3401A510-2E8E-4CAF-8F15-2FD1058A0819}" type="sibTrans" cxnId="{2898691E-EEFD-4B66-8C21-4D4A2613AAD4}">
      <dgm:prSet/>
      <dgm:spPr/>
      <dgm:t>
        <a:bodyPr/>
        <a:lstStyle/>
        <a:p>
          <a:endParaRPr lang="en-US" b="1"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dgm:t>
    </dgm:pt>
    <dgm:pt modelId="{B7127303-D19D-4E7B-A998-7BDB4511E071}">
      <dgm:prSet phldrT="[Text]"/>
      <dgm:spPr/>
      <dgm:t>
        <a:bodyPr/>
        <a:lstStyle/>
        <a:p>
          <a:r>
            <a:rPr lang="en-US" b="1" cap="none" spc="0" dirty="0">
              <a:ln/>
              <a:solidFill>
                <a:schemeClr val="tx1"/>
              </a:solidFill>
              <a:effectLst>
                <a:outerShdw blurRad="38100" dist="19050" dir="2700000" algn="tl" rotWithShape="0">
                  <a:schemeClr val="dk1">
                    <a:lumMod val="50000"/>
                    <a:alpha val="40000"/>
                  </a:schemeClr>
                </a:outerShdw>
              </a:effectLst>
            </a:rPr>
            <a:t>Developing your proposal</a:t>
          </a:r>
        </a:p>
      </dgm:t>
    </dgm:pt>
    <dgm:pt modelId="{B18CD666-36B6-4E4D-94DD-EF5EB439F3DC}" type="parTrans" cxnId="{DF637AC8-B52C-49BA-8CAA-9A86C96AE15C}">
      <dgm:prSet/>
      <dgm:spPr/>
      <dgm:t>
        <a:bodyPr/>
        <a:lstStyle/>
        <a:p>
          <a:endParaRPr lang="en-US" b="1"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dgm:t>
    </dgm:pt>
    <dgm:pt modelId="{4F20075A-3FCC-4D64-AC49-ACB711B6CB7C}" type="sibTrans" cxnId="{DF637AC8-B52C-49BA-8CAA-9A86C96AE15C}">
      <dgm:prSet/>
      <dgm:spPr/>
      <dgm:t>
        <a:bodyPr/>
        <a:lstStyle/>
        <a:p>
          <a:endParaRPr lang="en-US" b="1"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dgm:t>
    </dgm:pt>
    <dgm:pt modelId="{79759861-3847-49F4-80EA-4A40ED849F31}">
      <dgm:prSet phldrT="[Text]"/>
      <dgm:spPr/>
      <dgm:t>
        <a:bodyPr/>
        <a:lstStyle/>
        <a:p>
          <a:r>
            <a:rPr lang="en-US" b="1" cap="none" spc="0" dirty="0">
              <a:ln/>
              <a:solidFill>
                <a:schemeClr val="tx1"/>
              </a:solidFill>
              <a:effectLst>
                <a:outerShdw blurRad="38100" dist="19050" dir="2700000" algn="tl" rotWithShape="0">
                  <a:schemeClr val="dk1">
                    <a:lumMod val="50000"/>
                    <a:alpha val="40000"/>
                  </a:schemeClr>
                </a:outerShdw>
              </a:effectLst>
            </a:rPr>
            <a:t>Submitting your proposal</a:t>
          </a:r>
        </a:p>
      </dgm:t>
    </dgm:pt>
    <dgm:pt modelId="{D4785026-9131-456E-A047-D73D01E10AC3}" type="parTrans" cxnId="{F36E01DD-F994-4A35-89B9-BFC4463F15FD}">
      <dgm:prSet/>
      <dgm:spPr/>
      <dgm:t>
        <a:bodyPr/>
        <a:lstStyle/>
        <a:p>
          <a:endParaRPr lang="en-US" b="1"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dgm:t>
    </dgm:pt>
    <dgm:pt modelId="{F3879ACE-9EB2-474D-8835-11B9BF8F092E}" type="sibTrans" cxnId="{F36E01DD-F994-4A35-89B9-BFC4463F15FD}">
      <dgm:prSet/>
      <dgm:spPr/>
      <dgm:t>
        <a:bodyPr/>
        <a:lstStyle/>
        <a:p>
          <a:endParaRPr lang="en-US" b="1"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dgm:t>
    </dgm:pt>
    <dgm:pt modelId="{75A5704B-EA6D-41F5-88B8-243F349CDB67}">
      <dgm:prSet phldrT="[Text]"/>
      <dgm:spPr/>
      <dgm:t>
        <a:bodyPr/>
        <a:lstStyle/>
        <a:p>
          <a:r>
            <a:rPr lang="en-US" b="1" cap="none" spc="0" dirty="0">
              <a:ln/>
              <a:solidFill>
                <a:schemeClr val="tx1"/>
              </a:solidFill>
              <a:effectLst>
                <a:outerShdw blurRad="38100" dist="19050" dir="2700000" algn="tl" rotWithShape="0">
                  <a:schemeClr val="dk1">
                    <a:lumMod val="50000"/>
                    <a:alpha val="40000"/>
                  </a:schemeClr>
                </a:outerShdw>
              </a:effectLst>
            </a:rPr>
            <a:t>Award negotiation and set-up</a:t>
          </a:r>
        </a:p>
      </dgm:t>
    </dgm:pt>
    <dgm:pt modelId="{89D86979-486E-40E8-ABB5-DD27897DCD1E}" type="parTrans" cxnId="{C4E85741-6EBA-49AB-AA57-2600946433C6}">
      <dgm:prSet/>
      <dgm:spPr/>
      <dgm:t>
        <a:bodyPr/>
        <a:lstStyle/>
        <a:p>
          <a:endParaRPr lang="en-US" b="1"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dgm:t>
    </dgm:pt>
    <dgm:pt modelId="{8EAAEE00-528A-480C-BB3A-C5CEB9DA45E5}" type="sibTrans" cxnId="{C4E85741-6EBA-49AB-AA57-2600946433C6}">
      <dgm:prSet/>
      <dgm:spPr/>
      <dgm:t>
        <a:bodyPr/>
        <a:lstStyle/>
        <a:p>
          <a:endParaRPr lang="en-US" b="1"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dgm:t>
    </dgm:pt>
    <dgm:pt modelId="{70A7516C-708B-41CB-A72A-AE299A5A3277}">
      <dgm:prSet phldrT="[Text]"/>
      <dgm:spPr/>
      <dgm:t>
        <a:bodyPr/>
        <a:lstStyle/>
        <a:p>
          <a:r>
            <a:rPr lang="en-US" b="1" cap="none" spc="0" dirty="0">
              <a:ln w="0"/>
              <a:solidFill>
                <a:schemeClr val="tx1"/>
              </a:solidFill>
              <a:effectLst>
                <a:outerShdw blurRad="38100" dist="19050" dir="2700000" algn="tl" rotWithShape="0">
                  <a:schemeClr val="dk1">
                    <a:alpha val="40000"/>
                  </a:schemeClr>
                </a:outerShdw>
              </a:effectLst>
            </a:rPr>
            <a:t>Generating your idea</a:t>
          </a:r>
        </a:p>
      </dgm:t>
    </dgm:pt>
    <dgm:pt modelId="{FDA26B62-C987-4D2A-8A51-9C91CCBD5CFF}" type="parTrans" cxnId="{6A5B1440-89B3-4C93-A9B6-41A95B7F7F8F}">
      <dgm:prSet/>
      <dgm:spPr/>
      <dgm:t>
        <a:bodyPr/>
        <a:lstStyle/>
        <a:p>
          <a:endParaRPr lang="en-US" b="1"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dgm:t>
    </dgm:pt>
    <dgm:pt modelId="{4CC0206F-5963-4E70-B4FC-8FD7748825D5}" type="sibTrans" cxnId="{6A5B1440-89B3-4C93-A9B6-41A95B7F7F8F}">
      <dgm:prSet/>
      <dgm:spPr/>
      <dgm:t>
        <a:bodyPr/>
        <a:lstStyle/>
        <a:p>
          <a:endParaRPr lang="en-US" b="1"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dgm:t>
    </dgm:pt>
    <dgm:pt modelId="{655DEA50-B756-41FE-A419-19365E7ACA16}">
      <dgm:prSet phldrT="[Text]"/>
      <dgm:spPr/>
      <dgm:t>
        <a:bodyPr/>
        <a:lstStyle/>
        <a:p>
          <a:r>
            <a:rPr lang="en-US" b="1" cap="none" spc="0" dirty="0">
              <a:ln/>
              <a:solidFill>
                <a:schemeClr val="tx1"/>
              </a:solidFill>
              <a:effectLst>
                <a:outerShdw blurRad="38100" dist="19050" dir="2700000" algn="tl" rotWithShape="0">
                  <a:schemeClr val="dk1">
                    <a:lumMod val="50000"/>
                    <a:alpha val="40000"/>
                  </a:schemeClr>
                </a:outerShdw>
              </a:effectLst>
            </a:rPr>
            <a:t>Managing your award</a:t>
          </a:r>
        </a:p>
      </dgm:t>
    </dgm:pt>
    <dgm:pt modelId="{35684492-72D6-4894-8CF9-C71EE9827770}" type="parTrans" cxnId="{FD1CFAE4-433E-4C50-A17B-22A43CA00479}">
      <dgm:prSet/>
      <dgm:spPr/>
      <dgm:t>
        <a:bodyPr/>
        <a:lstStyle/>
        <a:p>
          <a:endParaRPr lang="en-US" b="1"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dgm:t>
    </dgm:pt>
    <dgm:pt modelId="{DEF3BE94-1084-46E7-A81C-F8B11D6A0C05}" type="sibTrans" cxnId="{FD1CFAE4-433E-4C50-A17B-22A43CA00479}">
      <dgm:prSet/>
      <dgm:spPr/>
      <dgm:t>
        <a:bodyPr/>
        <a:lstStyle/>
        <a:p>
          <a:endParaRPr lang="en-US" b="1"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dgm:t>
    </dgm:pt>
    <dgm:pt modelId="{7038040C-E6CD-42A5-82CF-0604B07B77EE}">
      <dgm:prSet phldrT="[Text]"/>
      <dgm:spPr/>
      <dgm:t>
        <a:bodyPr/>
        <a:lstStyle/>
        <a:p>
          <a:r>
            <a:rPr lang="en-US" b="1" cap="none" spc="0" dirty="0">
              <a:ln/>
              <a:solidFill>
                <a:schemeClr val="tx1"/>
              </a:solidFill>
              <a:effectLst>
                <a:outerShdw blurRad="38100" dist="19050" dir="2700000" algn="tl" rotWithShape="0">
                  <a:schemeClr val="dk1">
                    <a:lumMod val="50000"/>
                    <a:alpha val="40000"/>
                  </a:schemeClr>
                </a:outerShdw>
              </a:effectLst>
            </a:rPr>
            <a:t>Award close-out </a:t>
          </a:r>
        </a:p>
      </dgm:t>
    </dgm:pt>
    <dgm:pt modelId="{38C3CF11-8619-4C81-B2C5-47D0565CCA81}" type="parTrans" cxnId="{9B6A18D8-CA4A-4B28-8091-ED914B24C943}">
      <dgm:prSet/>
      <dgm:spPr/>
      <dgm:t>
        <a:bodyPr/>
        <a:lstStyle/>
        <a:p>
          <a:endParaRPr lang="en-US" b="1"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dgm:t>
    </dgm:pt>
    <dgm:pt modelId="{43903381-C123-496A-B9E7-BC6005C142BB}" type="sibTrans" cxnId="{9B6A18D8-CA4A-4B28-8091-ED914B24C943}">
      <dgm:prSet/>
      <dgm:spPr/>
      <dgm:t>
        <a:bodyPr/>
        <a:lstStyle/>
        <a:p>
          <a:endParaRPr lang="en-US" b="1"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dgm:t>
    </dgm:pt>
    <dgm:pt modelId="{0C7D67E5-CFD0-4731-A281-0DB1399F6C75}" type="pres">
      <dgm:prSet presAssocID="{E760C8F2-A194-4583-9F8A-51FA801D2A65}" presName="cycle" presStyleCnt="0">
        <dgm:presLayoutVars>
          <dgm:dir/>
          <dgm:resizeHandles val="exact"/>
        </dgm:presLayoutVars>
      </dgm:prSet>
      <dgm:spPr/>
    </dgm:pt>
    <dgm:pt modelId="{BCACCF5B-A79F-49D5-8B05-D0881BCC5DA0}" type="pres">
      <dgm:prSet presAssocID="{70A7516C-708B-41CB-A72A-AE299A5A3277}" presName="node" presStyleLbl="node1" presStyleIdx="0" presStyleCnt="7">
        <dgm:presLayoutVars>
          <dgm:bulletEnabled val="1"/>
        </dgm:presLayoutVars>
      </dgm:prSet>
      <dgm:spPr/>
    </dgm:pt>
    <dgm:pt modelId="{13449422-E780-4D9F-A891-4464BF2822C8}" type="pres">
      <dgm:prSet presAssocID="{4CC0206F-5963-4E70-B4FC-8FD7748825D5}" presName="sibTrans" presStyleLbl="sibTrans2D1" presStyleIdx="0" presStyleCnt="7"/>
      <dgm:spPr/>
    </dgm:pt>
    <dgm:pt modelId="{C7B65748-C0DC-464D-964D-0717E334C0C3}" type="pres">
      <dgm:prSet presAssocID="{4CC0206F-5963-4E70-B4FC-8FD7748825D5}" presName="connectorText" presStyleLbl="sibTrans2D1" presStyleIdx="0" presStyleCnt="7"/>
      <dgm:spPr/>
    </dgm:pt>
    <dgm:pt modelId="{56990E3E-B6EF-4A5E-B7B3-0F8979A395E0}" type="pres">
      <dgm:prSet presAssocID="{301EB196-FA45-4638-8239-D94801CC21ED}" presName="node" presStyleLbl="node1" presStyleIdx="1" presStyleCnt="7">
        <dgm:presLayoutVars>
          <dgm:bulletEnabled val="1"/>
        </dgm:presLayoutVars>
      </dgm:prSet>
      <dgm:spPr/>
    </dgm:pt>
    <dgm:pt modelId="{77ACB389-CBFC-4721-828D-5689A9ECE636}" type="pres">
      <dgm:prSet presAssocID="{3401A510-2E8E-4CAF-8F15-2FD1058A0819}" presName="sibTrans" presStyleLbl="sibTrans2D1" presStyleIdx="1" presStyleCnt="7"/>
      <dgm:spPr/>
    </dgm:pt>
    <dgm:pt modelId="{21702F7A-5C38-4295-912D-0948127B2D89}" type="pres">
      <dgm:prSet presAssocID="{3401A510-2E8E-4CAF-8F15-2FD1058A0819}" presName="connectorText" presStyleLbl="sibTrans2D1" presStyleIdx="1" presStyleCnt="7"/>
      <dgm:spPr/>
    </dgm:pt>
    <dgm:pt modelId="{6F64C0EB-D4DC-4F56-B989-DFD9D96954C4}" type="pres">
      <dgm:prSet presAssocID="{B7127303-D19D-4E7B-A998-7BDB4511E071}" presName="node" presStyleLbl="node1" presStyleIdx="2" presStyleCnt="7">
        <dgm:presLayoutVars>
          <dgm:bulletEnabled val="1"/>
        </dgm:presLayoutVars>
      </dgm:prSet>
      <dgm:spPr/>
    </dgm:pt>
    <dgm:pt modelId="{E8539E15-7EEA-469C-947E-EF4F2D9D8F16}" type="pres">
      <dgm:prSet presAssocID="{4F20075A-3FCC-4D64-AC49-ACB711B6CB7C}" presName="sibTrans" presStyleLbl="sibTrans2D1" presStyleIdx="2" presStyleCnt="7"/>
      <dgm:spPr/>
    </dgm:pt>
    <dgm:pt modelId="{9086FB28-D788-4C7D-92ED-AE649D6CAC5F}" type="pres">
      <dgm:prSet presAssocID="{4F20075A-3FCC-4D64-AC49-ACB711B6CB7C}" presName="connectorText" presStyleLbl="sibTrans2D1" presStyleIdx="2" presStyleCnt="7"/>
      <dgm:spPr/>
    </dgm:pt>
    <dgm:pt modelId="{CB18A392-282E-4C24-B693-4A55551C24D4}" type="pres">
      <dgm:prSet presAssocID="{79759861-3847-49F4-80EA-4A40ED849F31}" presName="node" presStyleLbl="node1" presStyleIdx="3" presStyleCnt="7">
        <dgm:presLayoutVars>
          <dgm:bulletEnabled val="1"/>
        </dgm:presLayoutVars>
      </dgm:prSet>
      <dgm:spPr/>
    </dgm:pt>
    <dgm:pt modelId="{27B182C1-6F5D-4134-8BB7-56150194437D}" type="pres">
      <dgm:prSet presAssocID="{F3879ACE-9EB2-474D-8835-11B9BF8F092E}" presName="sibTrans" presStyleLbl="sibTrans2D1" presStyleIdx="3" presStyleCnt="7"/>
      <dgm:spPr/>
    </dgm:pt>
    <dgm:pt modelId="{8CE22A3B-1176-4942-A618-2E52A7EF92FF}" type="pres">
      <dgm:prSet presAssocID="{F3879ACE-9EB2-474D-8835-11B9BF8F092E}" presName="connectorText" presStyleLbl="sibTrans2D1" presStyleIdx="3" presStyleCnt="7"/>
      <dgm:spPr/>
    </dgm:pt>
    <dgm:pt modelId="{68B9DCF4-2C32-406F-B19B-EA1AF6146D14}" type="pres">
      <dgm:prSet presAssocID="{75A5704B-EA6D-41F5-88B8-243F349CDB67}" presName="node" presStyleLbl="node1" presStyleIdx="4" presStyleCnt="7">
        <dgm:presLayoutVars>
          <dgm:bulletEnabled val="1"/>
        </dgm:presLayoutVars>
      </dgm:prSet>
      <dgm:spPr/>
    </dgm:pt>
    <dgm:pt modelId="{EA063970-7F8B-4D3A-A014-9FC189324374}" type="pres">
      <dgm:prSet presAssocID="{8EAAEE00-528A-480C-BB3A-C5CEB9DA45E5}" presName="sibTrans" presStyleLbl="sibTrans2D1" presStyleIdx="4" presStyleCnt="7"/>
      <dgm:spPr/>
    </dgm:pt>
    <dgm:pt modelId="{6C44CDDE-2CF2-45EB-82BA-DE438AC09600}" type="pres">
      <dgm:prSet presAssocID="{8EAAEE00-528A-480C-BB3A-C5CEB9DA45E5}" presName="connectorText" presStyleLbl="sibTrans2D1" presStyleIdx="4" presStyleCnt="7"/>
      <dgm:spPr/>
    </dgm:pt>
    <dgm:pt modelId="{D3FBA078-3AC4-4A5A-837E-08E1BB794AD2}" type="pres">
      <dgm:prSet presAssocID="{655DEA50-B756-41FE-A419-19365E7ACA16}" presName="node" presStyleLbl="node1" presStyleIdx="5" presStyleCnt="7">
        <dgm:presLayoutVars>
          <dgm:bulletEnabled val="1"/>
        </dgm:presLayoutVars>
      </dgm:prSet>
      <dgm:spPr/>
    </dgm:pt>
    <dgm:pt modelId="{1B02903C-1CFD-40B4-8A86-FC4932C77A3A}" type="pres">
      <dgm:prSet presAssocID="{DEF3BE94-1084-46E7-A81C-F8B11D6A0C05}" presName="sibTrans" presStyleLbl="sibTrans2D1" presStyleIdx="5" presStyleCnt="7"/>
      <dgm:spPr/>
    </dgm:pt>
    <dgm:pt modelId="{587CF55A-5E91-4019-9E06-809E18DBCE6F}" type="pres">
      <dgm:prSet presAssocID="{DEF3BE94-1084-46E7-A81C-F8B11D6A0C05}" presName="connectorText" presStyleLbl="sibTrans2D1" presStyleIdx="5" presStyleCnt="7"/>
      <dgm:spPr/>
    </dgm:pt>
    <dgm:pt modelId="{DD496EB2-594B-4671-A89C-257E4A8A3CDB}" type="pres">
      <dgm:prSet presAssocID="{7038040C-E6CD-42A5-82CF-0604B07B77EE}" presName="node" presStyleLbl="node1" presStyleIdx="6" presStyleCnt="7">
        <dgm:presLayoutVars>
          <dgm:bulletEnabled val="1"/>
        </dgm:presLayoutVars>
      </dgm:prSet>
      <dgm:spPr/>
    </dgm:pt>
    <dgm:pt modelId="{4C2E35FD-E395-4ACC-8C7A-398C87CC5F9E}" type="pres">
      <dgm:prSet presAssocID="{43903381-C123-496A-B9E7-BC6005C142BB}" presName="sibTrans" presStyleLbl="sibTrans2D1" presStyleIdx="6" presStyleCnt="7"/>
      <dgm:spPr/>
    </dgm:pt>
    <dgm:pt modelId="{D6DC2253-A03D-4378-A60A-498548D48EFA}" type="pres">
      <dgm:prSet presAssocID="{43903381-C123-496A-B9E7-BC6005C142BB}" presName="connectorText" presStyleLbl="sibTrans2D1" presStyleIdx="6" presStyleCnt="7"/>
      <dgm:spPr/>
    </dgm:pt>
  </dgm:ptLst>
  <dgm:cxnLst>
    <dgm:cxn modelId="{938AFF05-0D7A-431B-8E48-20EC7F4B1D67}" type="presOf" srcId="{79759861-3847-49F4-80EA-4A40ED849F31}" destId="{CB18A392-282E-4C24-B693-4A55551C24D4}" srcOrd="0" destOrd="0" presId="urn:microsoft.com/office/officeart/2005/8/layout/cycle2"/>
    <dgm:cxn modelId="{786C1406-F754-4001-BCA4-C6D4DDC3949A}" type="presOf" srcId="{43903381-C123-496A-B9E7-BC6005C142BB}" destId="{4C2E35FD-E395-4ACC-8C7A-398C87CC5F9E}" srcOrd="0" destOrd="0" presId="urn:microsoft.com/office/officeart/2005/8/layout/cycle2"/>
    <dgm:cxn modelId="{2898691E-EEFD-4B66-8C21-4D4A2613AAD4}" srcId="{E760C8F2-A194-4583-9F8A-51FA801D2A65}" destId="{301EB196-FA45-4638-8239-D94801CC21ED}" srcOrd="1" destOrd="0" parTransId="{F44C1DFD-7A22-4824-A9DF-DCF8FE1674C4}" sibTransId="{3401A510-2E8E-4CAF-8F15-2FD1058A0819}"/>
    <dgm:cxn modelId="{35913722-8845-4DD8-A084-CFB8BFE3C5D3}" type="presOf" srcId="{43903381-C123-496A-B9E7-BC6005C142BB}" destId="{D6DC2253-A03D-4378-A60A-498548D48EFA}" srcOrd="1" destOrd="0" presId="urn:microsoft.com/office/officeart/2005/8/layout/cycle2"/>
    <dgm:cxn modelId="{DFAC1C24-8559-442B-83E9-C5EE6E8781B0}" type="presOf" srcId="{F3879ACE-9EB2-474D-8835-11B9BF8F092E}" destId="{8CE22A3B-1176-4942-A618-2E52A7EF92FF}" srcOrd="1" destOrd="0" presId="urn:microsoft.com/office/officeart/2005/8/layout/cycle2"/>
    <dgm:cxn modelId="{D8299C29-AFBE-4328-B382-4B5C7EC52CF6}" type="presOf" srcId="{4CC0206F-5963-4E70-B4FC-8FD7748825D5}" destId="{C7B65748-C0DC-464D-964D-0717E334C0C3}" srcOrd="1" destOrd="0" presId="urn:microsoft.com/office/officeart/2005/8/layout/cycle2"/>
    <dgm:cxn modelId="{6A5B1440-89B3-4C93-A9B6-41A95B7F7F8F}" srcId="{E760C8F2-A194-4583-9F8A-51FA801D2A65}" destId="{70A7516C-708B-41CB-A72A-AE299A5A3277}" srcOrd="0" destOrd="0" parTransId="{FDA26B62-C987-4D2A-8A51-9C91CCBD5CFF}" sibTransId="{4CC0206F-5963-4E70-B4FC-8FD7748825D5}"/>
    <dgm:cxn modelId="{4F36F55D-D190-49AF-AAE2-25F96BF28143}" type="presOf" srcId="{4CC0206F-5963-4E70-B4FC-8FD7748825D5}" destId="{13449422-E780-4D9F-A891-4464BF2822C8}" srcOrd="0" destOrd="0" presId="urn:microsoft.com/office/officeart/2005/8/layout/cycle2"/>
    <dgm:cxn modelId="{C4E85741-6EBA-49AB-AA57-2600946433C6}" srcId="{E760C8F2-A194-4583-9F8A-51FA801D2A65}" destId="{75A5704B-EA6D-41F5-88B8-243F349CDB67}" srcOrd="4" destOrd="0" parTransId="{89D86979-486E-40E8-ABB5-DD27897DCD1E}" sibTransId="{8EAAEE00-528A-480C-BB3A-C5CEB9DA45E5}"/>
    <dgm:cxn modelId="{23A9F353-765C-4699-9FC8-206D59B8575E}" type="presOf" srcId="{4F20075A-3FCC-4D64-AC49-ACB711B6CB7C}" destId="{E8539E15-7EEA-469C-947E-EF4F2D9D8F16}" srcOrd="0" destOrd="0" presId="urn:microsoft.com/office/officeart/2005/8/layout/cycle2"/>
    <dgm:cxn modelId="{F8D2DD76-CA75-4492-BBA6-EEF3C75BE4A0}" type="presOf" srcId="{7038040C-E6CD-42A5-82CF-0604B07B77EE}" destId="{DD496EB2-594B-4671-A89C-257E4A8A3CDB}" srcOrd="0" destOrd="0" presId="urn:microsoft.com/office/officeart/2005/8/layout/cycle2"/>
    <dgm:cxn modelId="{1FD83277-8738-4BA4-92B6-A12ED5177044}" type="presOf" srcId="{3401A510-2E8E-4CAF-8F15-2FD1058A0819}" destId="{77ACB389-CBFC-4721-828D-5689A9ECE636}" srcOrd="0" destOrd="0" presId="urn:microsoft.com/office/officeart/2005/8/layout/cycle2"/>
    <dgm:cxn modelId="{90710659-22D5-4967-9CD3-90B7565EF361}" type="presOf" srcId="{B7127303-D19D-4E7B-A998-7BDB4511E071}" destId="{6F64C0EB-D4DC-4F56-B989-DFD9D96954C4}" srcOrd="0" destOrd="0" presId="urn:microsoft.com/office/officeart/2005/8/layout/cycle2"/>
    <dgm:cxn modelId="{DDDAB259-1C41-49C6-9D9A-EC103D46238E}" type="presOf" srcId="{655DEA50-B756-41FE-A419-19365E7ACA16}" destId="{D3FBA078-3AC4-4A5A-837E-08E1BB794AD2}" srcOrd="0" destOrd="0" presId="urn:microsoft.com/office/officeart/2005/8/layout/cycle2"/>
    <dgm:cxn modelId="{C247747E-2C76-47D6-9BD6-9AA2317A4F7D}" type="presOf" srcId="{70A7516C-708B-41CB-A72A-AE299A5A3277}" destId="{BCACCF5B-A79F-49D5-8B05-D0881BCC5DA0}" srcOrd="0" destOrd="0" presId="urn:microsoft.com/office/officeart/2005/8/layout/cycle2"/>
    <dgm:cxn modelId="{5BEB3884-EBE5-4346-A855-DCF400BAC60A}" type="presOf" srcId="{4F20075A-3FCC-4D64-AC49-ACB711B6CB7C}" destId="{9086FB28-D788-4C7D-92ED-AE649D6CAC5F}" srcOrd="1" destOrd="0" presId="urn:microsoft.com/office/officeart/2005/8/layout/cycle2"/>
    <dgm:cxn modelId="{B233B384-74A7-40BD-A2B2-2FD7A16A36A6}" type="presOf" srcId="{3401A510-2E8E-4CAF-8F15-2FD1058A0819}" destId="{21702F7A-5C38-4295-912D-0948127B2D89}" srcOrd="1" destOrd="0" presId="urn:microsoft.com/office/officeart/2005/8/layout/cycle2"/>
    <dgm:cxn modelId="{41C72490-96AC-44F0-B973-1AB36E431E8C}" type="presOf" srcId="{E760C8F2-A194-4583-9F8A-51FA801D2A65}" destId="{0C7D67E5-CFD0-4731-A281-0DB1399F6C75}" srcOrd="0" destOrd="0" presId="urn:microsoft.com/office/officeart/2005/8/layout/cycle2"/>
    <dgm:cxn modelId="{ADAA839C-4B1F-433D-AC07-8FB22FF1F009}" type="presOf" srcId="{DEF3BE94-1084-46E7-A81C-F8B11D6A0C05}" destId="{587CF55A-5E91-4019-9E06-809E18DBCE6F}" srcOrd="1" destOrd="0" presId="urn:microsoft.com/office/officeart/2005/8/layout/cycle2"/>
    <dgm:cxn modelId="{3FAE6FA9-C777-487D-A0C3-59AB69091F60}" type="presOf" srcId="{8EAAEE00-528A-480C-BB3A-C5CEB9DA45E5}" destId="{EA063970-7F8B-4D3A-A014-9FC189324374}" srcOrd="0" destOrd="0" presId="urn:microsoft.com/office/officeart/2005/8/layout/cycle2"/>
    <dgm:cxn modelId="{0FE6E2AB-F0CD-484D-9B2D-F27E4C673831}" type="presOf" srcId="{75A5704B-EA6D-41F5-88B8-243F349CDB67}" destId="{68B9DCF4-2C32-406F-B19B-EA1AF6146D14}" srcOrd="0" destOrd="0" presId="urn:microsoft.com/office/officeart/2005/8/layout/cycle2"/>
    <dgm:cxn modelId="{D7C6F6BB-4592-4900-899A-1D68E62E3051}" type="presOf" srcId="{F3879ACE-9EB2-474D-8835-11B9BF8F092E}" destId="{27B182C1-6F5D-4134-8BB7-56150194437D}" srcOrd="0" destOrd="0" presId="urn:microsoft.com/office/officeart/2005/8/layout/cycle2"/>
    <dgm:cxn modelId="{DF637AC8-B52C-49BA-8CAA-9A86C96AE15C}" srcId="{E760C8F2-A194-4583-9F8A-51FA801D2A65}" destId="{B7127303-D19D-4E7B-A998-7BDB4511E071}" srcOrd="2" destOrd="0" parTransId="{B18CD666-36B6-4E4D-94DD-EF5EB439F3DC}" sibTransId="{4F20075A-3FCC-4D64-AC49-ACB711B6CB7C}"/>
    <dgm:cxn modelId="{9B6A18D8-CA4A-4B28-8091-ED914B24C943}" srcId="{E760C8F2-A194-4583-9F8A-51FA801D2A65}" destId="{7038040C-E6CD-42A5-82CF-0604B07B77EE}" srcOrd="6" destOrd="0" parTransId="{38C3CF11-8619-4C81-B2C5-47D0565CCA81}" sibTransId="{43903381-C123-496A-B9E7-BC6005C142BB}"/>
    <dgm:cxn modelId="{1F8A3ADB-95E1-4E9F-9892-CC398F064C1C}" type="presOf" srcId="{301EB196-FA45-4638-8239-D94801CC21ED}" destId="{56990E3E-B6EF-4A5E-B7B3-0F8979A395E0}" srcOrd="0" destOrd="0" presId="urn:microsoft.com/office/officeart/2005/8/layout/cycle2"/>
    <dgm:cxn modelId="{F36E01DD-F994-4A35-89B9-BFC4463F15FD}" srcId="{E760C8F2-A194-4583-9F8A-51FA801D2A65}" destId="{79759861-3847-49F4-80EA-4A40ED849F31}" srcOrd="3" destOrd="0" parTransId="{D4785026-9131-456E-A047-D73D01E10AC3}" sibTransId="{F3879ACE-9EB2-474D-8835-11B9BF8F092E}"/>
    <dgm:cxn modelId="{FD1CFAE4-433E-4C50-A17B-22A43CA00479}" srcId="{E760C8F2-A194-4583-9F8A-51FA801D2A65}" destId="{655DEA50-B756-41FE-A419-19365E7ACA16}" srcOrd="5" destOrd="0" parTransId="{35684492-72D6-4894-8CF9-C71EE9827770}" sibTransId="{DEF3BE94-1084-46E7-A81C-F8B11D6A0C05}"/>
    <dgm:cxn modelId="{033EBFED-5061-4AA2-82D9-D0C0C3C03032}" type="presOf" srcId="{8EAAEE00-528A-480C-BB3A-C5CEB9DA45E5}" destId="{6C44CDDE-2CF2-45EB-82BA-DE438AC09600}" srcOrd="1" destOrd="0" presId="urn:microsoft.com/office/officeart/2005/8/layout/cycle2"/>
    <dgm:cxn modelId="{AE4A03FC-72F4-47C5-B486-DDC8019A2B9A}" type="presOf" srcId="{DEF3BE94-1084-46E7-A81C-F8B11D6A0C05}" destId="{1B02903C-1CFD-40B4-8A86-FC4932C77A3A}" srcOrd="0" destOrd="0" presId="urn:microsoft.com/office/officeart/2005/8/layout/cycle2"/>
    <dgm:cxn modelId="{71404D14-AB2D-405D-806B-5BAB16692A33}" type="presParOf" srcId="{0C7D67E5-CFD0-4731-A281-0DB1399F6C75}" destId="{BCACCF5B-A79F-49D5-8B05-D0881BCC5DA0}" srcOrd="0" destOrd="0" presId="urn:microsoft.com/office/officeart/2005/8/layout/cycle2"/>
    <dgm:cxn modelId="{8D7014A6-0D68-452D-8370-F2B749A24E8E}" type="presParOf" srcId="{0C7D67E5-CFD0-4731-A281-0DB1399F6C75}" destId="{13449422-E780-4D9F-A891-4464BF2822C8}" srcOrd="1" destOrd="0" presId="urn:microsoft.com/office/officeart/2005/8/layout/cycle2"/>
    <dgm:cxn modelId="{AC760C91-888A-4731-89F2-FD5CAEEE211D}" type="presParOf" srcId="{13449422-E780-4D9F-A891-4464BF2822C8}" destId="{C7B65748-C0DC-464D-964D-0717E334C0C3}" srcOrd="0" destOrd="0" presId="urn:microsoft.com/office/officeart/2005/8/layout/cycle2"/>
    <dgm:cxn modelId="{37C9EC21-3912-4698-911D-CFD685D632D4}" type="presParOf" srcId="{0C7D67E5-CFD0-4731-A281-0DB1399F6C75}" destId="{56990E3E-B6EF-4A5E-B7B3-0F8979A395E0}" srcOrd="2" destOrd="0" presId="urn:microsoft.com/office/officeart/2005/8/layout/cycle2"/>
    <dgm:cxn modelId="{5214BFB1-7D2B-4C67-995D-91868554B523}" type="presParOf" srcId="{0C7D67E5-CFD0-4731-A281-0DB1399F6C75}" destId="{77ACB389-CBFC-4721-828D-5689A9ECE636}" srcOrd="3" destOrd="0" presId="urn:microsoft.com/office/officeart/2005/8/layout/cycle2"/>
    <dgm:cxn modelId="{0F6803DD-54FB-4445-A9E6-5BF9EAD71A3E}" type="presParOf" srcId="{77ACB389-CBFC-4721-828D-5689A9ECE636}" destId="{21702F7A-5C38-4295-912D-0948127B2D89}" srcOrd="0" destOrd="0" presId="urn:microsoft.com/office/officeart/2005/8/layout/cycle2"/>
    <dgm:cxn modelId="{D4EE1FA4-920F-4E2B-B84D-5F1F264A68A6}" type="presParOf" srcId="{0C7D67E5-CFD0-4731-A281-0DB1399F6C75}" destId="{6F64C0EB-D4DC-4F56-B989-DFD9D96954C4}" srcOrd="4" destOrd="0" presId="urn:microsoft.com/office/officeart/2005/8/layout/cycle2"/>
    <dgm:cxn modelId="{6B7703BA-95CE-41F9-A406-05CFB456CDAE}" type="presParOf" srcId="{0C7D67E5-CFD0-4731-A281-0DB1399F6C75}" destId="{E8539E15-7EEA-469C-947E-EF4F2D9D8F16}" srcOrd="5" destOrd="0" presId="urn:microsoft.com/office/officeart/2005/8/layout/cycle2"/>
    <dgm:cxn modelId="{21E2BDBC-2E8C-4700-B920-6C8D4EED5363}" type="presParOf" srcId="{E8539E15-7EEA-469C-947E-EF4F2D9D8F16}" destId="{9086FB28-D788-4C7D-92ED-AE649D6CAC5F}" srcOrd="0" destOrd="0" presId="urn:microsoft.com/office/officeart/2005/8/layout/cycle2"/>
    <dgm:cxn modelId="{90D816C1-1AFC-45DB-8DC0-C1F57F1BB789}" type="presParOf" srcId="{0C7D67E5-CFD0-4731-A281-0DB1399F6C75}" destId="{CB18A392-282E-4C24-B693-4A55551C24D4}" srcOrd="6" destOrd="0" presId="urn:microsoft.com/office/officeart/2005/8/layout/cycle2"/>
    <dgm:cxn modelId="{4BA57021-DC4C-420A-899C-F0697420A4EB}" type="presParOf" srcId="{0C7D67E5-CFD0-4731-A281-0DB1399F6C75}" destId="{27B182C1-6F5D-4134-8BB7-56150194437D}" srcOrd="7" destOrd="0" presId="urn:microsoft.com/office/officeart/2005/8/layout/cycle2"/>
    <dgm:cxn modelId="{7D7ABBAB-D426-43A0-9A37-168CED84FE68}" type="presParOf" srcId="{27B182C1-6F5D-4134-8BB7-56150194437D}" destId="{8CE22A3B-1176-4942-A618-2E52A7EF92FF}" srcOrd="0" destOrd="0" presId="urn:microsoft.com/office/officeart/2005/8/layout/cycle2"/>
    <dgm:cxn modelId="{A82E9F03-9C23-4CB4-AA78-61DAA6FA5A4E}" type="presParOf" srcId="{0C7D67E5-CFD0-4731-A281-0DB1399F6C75}" destId="{68B9DCF4-2C32-406F-B19B-EA1AF6146D14}" srcOrd="8" destOrd="0" presId="urn:microsoft.com/office/officeart/2005/8/layout/cycle2"/>
    <dgm:cxn modelId="{A10BCD46-83CB-4FDC-ACD5-0CF8026C7DD0}" type="presParOf" srcId="{0C7D67E5-CFD0-4731-A281-0DB1399F6C75}" destId="{EA063970-7F8B-4D3A-A014-9FC189324374}" srcOrd="9" destOrd="0" presId="urn:microsoft.com/office/officeart/2005/8/layout/cycle2"/>
    <dgm:cxn modelId="{8094DD9B-0396-48EE-B61D-CFA5D0CF519F}" type="presParOf" srcId="{EA063970-7F8B-4D3A-A014-9FC189324374}" destId="{6C44CDDE-2CF2-45EB-82BA-DE438AC09600}" srcOrd="0" destOrd="0" presId="urn:microsoft.com/office/officeart/2005/8/layout/cycle2"/>
    <dgm:cxn modelId="{AC61B461-0B7F-448E-BDBC-AA659E1B6250}" type="presParOf" srcId="{0C7D67E5-CFD0-4731-A281-0DB1399F6C75}" destId="{D3FBA078-3AC4-4A5A-837E-08E1BB794AD2}" srcOrd="10" destOrd="0" presId="urn:microsoft.com/office/officeart/2005/8/layout/cycle2"/>
    <dgm:cxn modelId="{118ABFD0-1DB0-4E56-A7E1-7CF59F808883}" type="presParOf" srcId="{0C7D67E5-CFD0-4731-A281-0DB1399F6C75}" destId="{1B02903C-1CFD-40B4-8A86-FC4932C77A3A}" srcOrd="11" destOrd="0" presId="urn:microsoft.com/office/officeart/2005/8/layout/cycle2"/>
    <dgm:cxn modelId="{EF348CC9-A495-4CD7-AD7F-022E0374E2C3}" type="presParOf" srcId="{1B02903C-1CFD-40B4-8A86-FC4932C77A3A}" destId="{587CF55A-5E91-4019-9E06-809E18DBCE6F}" srcOrd="0" destOrd="0" presId="urn:microsoft.com/office/officeart/2005/8/layout/cycle2"/>
    <dgm:cxn modelId="{1E8D36E2-BF39-419D-B80C-D6128A8E6647}" type="presParOf" srcId="{0C7D67E5-CFD0-4731-A281-0DB1399F6C75}" destId="{DD496EB2-594B-4671-A89C-257E4A8A3CDB}" srcOrd="12" destOrd="0" presId="urn:microsoft.com/office/officeart/2005/8/layout/cycle2"/>
    <dgm:cxn modelId="{47C982B3-C778-4303-B9D4-DA9643F1BFAC}" type="presParOf" srcId="{0C7D67E5-CFD0-4731-A281-0DB1399F6C75}" destId="{4C2E35FD-E395-4ACC-8C7A-398C87CC5F9E}" srcOrd="13" destOrd="0" presId="urn:microsoft.com/office/officeart/2005/8/layout/cycle2"/>
    <dgm:cxn modelId="{B99BE241-C33A-40C8-AF1A-1EC7BD6BE4E5}" type="presParOf" srcId="{4C2E35FD-E395-4ACC-8C7A-398C87CC5F9E}" destId="{D6DC2253-A03D-4378-A60A-498548D48EFA}" srcOrd="0" destOrd="0" presId="urn:microsoft.com/office/officeart/2005/8/layout/cycle2"/>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8BF50E-9FDC-4885-8076-59BB72454545}" type="doc">
      <dgm:prSet loTypeId="urn:microsoft.com/office/officeart/2005/8/layout/vList6" loCatId="process" qsTypeId="urn:microsoft.com/office/officeart/2005/8/quickstyle/simple1" qsCatId="simple" csTypeId="urn:microsoft.com/office/officeart/2005/8/colors/colorful2" csCatId="colorful" phldr="1"/>
      <dgm:spPr/>
      <dgm:t>
        <a:bodyPr/>
        <a:lstStyle/>
        <a:p>
          <a:endParaRPr lang="en-US"/>
        </a:p>
      </dgm:t>
    </dgm:pt>
    <dgm:pt modelId="{C87FF39F-0D4C-4DC8-BE3B-C30059534527}">
      <dgm:prSet phldrT="[Text]" custT="1"/>
      <dgm:spPr/>
      <dgm:t>
        <a:bodyPr/>
        <a:lstStyle/>
        <a:p>
          <a:r>
            <a:rPr lang="en-US" sz="2000" dirty="0"/>
            <a:t>Proposal Workplan –</a:t>
          </a:r>
        </a:p>
        <a:p>
          <a:r>
            <a:rPr lang="en-US" sz="2000" dirty="0"/>
            <a:t>6 weeks prior to deadline</a:t>
          </a:r>
        </a:p>
      </dgm:t>
    </dgm:pt>
    <dgm:pt modelId="{370072F2-AF10-4BCF-B83C-82534E482526}" type="parTrans" cxnId="{00735AA2-6EA5-49C3-8F69-9E028CC4212D}">
      <dgm:prSet/>
      <dgm:spPr/>
      <dgm:t>
        <a:bodyPr/>
        <a:lstStyle/>
        <a:p>
          <a:endParaRPr lang="en-US"/>
        </a:p>
      </dgm:t>
    </dgm:pt>
    <dgm:pt modelId="{6523CC1D-27A0-41D5-B733-19886254706C}" type="sibTrans" cxnId="{00735AA2-6EA5-49C3-8F69-9E028CC4212D}">
      <dgm:prSet/>
      <dgm:spPr/>
      <dgm:t>
        <a:bodyPr/>
        <a:lstStyle/>
        <a:p>
          <a:endParaRPr lang="en-US"/>
        </a:p>
      </dgm:t>
    </dgm:pt>
    <dgm:pt modelId="{D6988ADF-7D3A-44A9-9A4C-948D49F4CE84}">
      <dgm:prSet phldrT="[Text]" custT="1"/>
      <dgm:spPr/>
      <dgm:t>
        <a:bodyPr/>
        <a:lstStyle/>
        <a:p>
          <a:r>
            <a:rPr lang="en-US" sz="1800" dirty="0"/>
            <a:t>Notify the Office of Sponsored Programs (OSP), your Chair and Dean of your intent to submit a proposal</a:t>
          </a:r>
        </a:p>
      </dgm:t>
    </dgm:pt>
    <dgm:pt modelId="{FD333161-6F60-48C6-9C71-D4AFB639EAFA}" type="parTrans" cxnId="{A61BB2DF-8C3E-41C1-8D49-ACE76A7C9059}">
      <dgm:prSet/>
      <dgm:spPr/>
      <dgm:t>
        <a:bodyPr/>
        <a:lstStyle/>
        <a:p>
          <a:endParaRPr lang="en-US"/>
        </a:p>
      </dgm:t>
    </dgm:pt>
    <dgm:pt modelId="{29290A94-D311-427C-B1B6-5C250EFFE14C}" type="sibTrans" cxnId="{A61BB2DF-8C3E-41C1-8D49-ACE76A7C9059}">
      <dgm:prSet/>
      <dgm:spPr/>
      <dgm:t>
        <a:bodyPr/>
        <a:lstStyle/>
        <a:p>
          <a:endParaRPr lang="en-US"/>
        </a:p>
      </dgm:t>
    </dgm:pt>
    <dgm:pt modelId="{46D26903-CD4A-42C6-9E43-D3F4DB104CD0}">
      <dgm:prSet phldrT="[Text]" custT="1"/>
      <dgm:spPr/>
      <dgm:t>
        <a:bodyPr/>
        <a:lstStyle/>
        <a:p>
          <a:r>
            <a:rPr lang="en-US" sz="2000" dirty="0"/>
            <a:t>Proposal Package – </a:t>
          </a:r>
        </a:p>
        <a:p>
          <a:r>
            <a:rPr lang="en-US" sz="2000" dirty="0"/>
            <a:t>5 weeks prior to deadline</a:t>
          </a:r>
        </a:p>
      </dgm:t>
    </dgm:pt>
    <dgm:pt modelId="{54B2884C-4081-445E-B4B0-4C4E5D539C18}" type="parTrans" cxnId="{355F9630-6FAF-44A6-8FEC-0F76C450F6D0}">
      <dgm:prSet/>
      <dgm:spPr/>
      <dgm:t>
        <a:bodyPr/>
        <a:lstStyle/>
        <a:p>
          <a:endParaRPr lang="en-US"/>
        </a:p>
      </dgm:t>
    </dgm:pt>
    <dgm:pt modelId="{B5EA1A22-31FF-4033-8B0F-0DDC81327E8C}" type="sibTrans" cxnId="{355F9630-6FAF-44A6-8FEC-0F76C450F6D0}">
      <dgm:prSet/>
      <dgm:spPr/>
      <dgm:t>
        <a:bodyPr/>
        <a:lstStyle/>
        <a:p>
          <a:endParaRPr lang="en-US"/>
        </a:p>
      </dgm:t>
    </dgm:pt>
    <dgm:pt modelId="{C997C677-25F0-4992-AC41-BAC42E4AA356}">
      <dgm:prSet phldrT="[Text]" custT="1"/>
      <dgm:spPr/>
      <dgm:t>
        <a:bodyPr/>
        <a:lstStyle/>
        <a:p>
          <a:pPr>
            <a:spcAft>
              <a:spcPts val="0"/>
            </a:spcAft>
            <a:buFont typeface="Arial" panose="020B0604020202020204" pitchFamily="34" charset="0"/>
            <a:buChar char="•"/>
          </a:pPr>
          <a:r>
            <a:rPr lang="en-US" sz="1800" dirty="0"/>
            <a:t>Principal Investigator(s) begin drafting project description, develop budget and budget justification, and identify any Co-PIs, senior personnel or collaborators</a:t>
          </a:r>
        </a:p>
      </dgm:t>
    </dgm:pt>
    <dgm:pt modelId="{87B6E11D-3A01-42F7-8D90-BA297DA1F41C}" type="parTrans" cxnId="{DA64D209-D60D-49EB-9445-7BBDF1BA4ABE}">
      <dgm:prSet/>
      <dgm:spPr/>
      <dgm:t>
        <a:bodyPr/>
        <a:lstStyle/>
        <a:p>
          <a:endParaRPr lang="en-US"/>
        </a:p>
      </dgm:t>
    </dgm:pt>
    <dgm:pt modelId="{9EA71107-CD1E-4F55-B8EB-6472583D2387}" type="sibTrans" cxnId="{DA64D209-D60D-49EB-9445-7BBDF1BA4ABE}">
      <dgm:prSet/>
      <dgm:spPr/>
      <dgm:t>
        <a:bodyPr/>
        <a:lstStyle/>
        <a:p>
          <a:endParaRPr lang="en-US"/>
        </a:p>
      </dgm:t>
    </dgm:pt>
    <dgm:pt modelId="{04623CD7-E289-456D-AA85-3F0D8A43142D}">
      <dgm:prSet phldrT="[Text]" custT="1"/>
      <dgm:spPr/>
      <dgm:t>
        <a:bodyPr/>
        <a:lstStyle/>
        <a:p>
          <a:r>
            <a:rPr lang="en-US" sz="2000" dirty="0"/>
            <a:t>Drafting and Editing – </a:t>
          </a:r>
        </a:p>
        <a:p>
          <a:r>
            <a:rPr lang="en-US" sz="2000" dirty="0"/>
            <a:t>4 weeks prior to deadline</a:t>
          </a:r>
        </a:p>
      </dgm:t>
    </dgm:pt>
    <dgm:pt modelId="{257B72A4-758A-4ACC-9B51-054CC495B1F3}" type="parTrans" cxnId="{59E97702-7743-498B-B686-C0F92F22AE31}">
      <dgm:prSet/>
      <dgm:spPr/>
      <dgm:t>
        <a:bodyPr/>
        <a:lstStyle/>
        <a:p>
          <a:endParaRPr lang="en-US"/>
        </a:p>
      </dgm:t>
    </dgm:pt>
    <dgm:pt modelId="{FE8C747E-C33E-4CA6-B873-9D6A3C8FD3EC}" type="sibTrans" cxnId="{59E97702-7743-498B-B686-C0F92F22AE31}">
      <dgm:prSet/>
      <dgm:spPr/>
      <dgm:t>
        <a:bodyPr/>
        <a:lstStyle/>
        <a:p>
          <a:endParaRPr lang="en-US"/>
        </a:p>
      </dgm:t>
    </dgm:pt>
    <dgm:pt modelId="{E67CD7FA-8BA5-474F-91F0-268CE046FBE1}">
      <dgm:prSet phldrT="[Text]" custT="1"/>
      <dgm:spPr/>
      <dgm:t>
        <a:bodyPr/>
        <a:lstStyle/>
        <a:p>
          <a:r>
            <a:rPr lang="en-US" sz="1800" dirty="0"/>
            <a:t>PI/Co-PI review any suggestions or input from colleagues, department chair or Dean</a:t>
          </a:r>
        </a:p>
      </dgm:t>
    </dgm:pt>
    <dgm:pt modelId="{C57F41DB-060C-4E3C-BED7-D81DE4BDF766}" type="parTrans" cxnId="{114248C9-EBCC-465C-BE2A-47505C9D78E8}">
      <dgm:prSet/>
      <dgm:spPr/>
      <dgm:t>
        <a:bodyPr/>
        <a:lstStyle/>
        <a:p>
          <a:endParaRPr lang="en-US"/>
        </a:p>
      </dgm:t>
    </dgm:pt>
    <dgm:pt modelId="{B927465A-4CB4-49BA-A20B-507389F6E9C9}" type="sibTrans" cxnId="{114248C9-EBCC-465C-BE2A-47505C9D78E8}">
      <dgm:prSet/>
      <dgm:spPr/>
      <dgm:t>
        <a:bodyPr/>
        <a:lstStyle/>
        <a:p>
          <a:endParaRPr lang="en-US"/>
        </a:p>
      </dgm:t>
    </dgm:pt>
    <dgm:pt modelId="{48C9A612-0543-48AD-A9DB-3B3AED5A6D4C}">
      <dgm:prSet phldrT="[Text]" custT="1"/>
      <dgm:spPr/>
      <dgm:t>
        <a:bodyPr/>
        <a:lstStyle/>
        <a:p>
          <a:r>
            <a:rPr lang="en-US" sz="1800" dirty="0"/>
            <a:t>PI reviews funding solicitation or funder/sponsor guidelines for required proposal elements</a:t>
          </a:r>
        </a:p>
        <a:p>
          <a:endParaRPr lang="en-US" sz="1600" dirty="0"/>
        </a:p>
      </dgm:t>
    </dgm:pt>
    <dgm:pt modelId="{C1A60F4D-17B0-4425-9A28-99CDB8F94A61}" type="parTrans" cxnId="{B743676A-4C65-461A-8A1E-E64BE6158489}">
      <dgm:prSet/>
      <dgm:spPr/>
      <dgm:t>
        <a:bodyPr/>
        <a:lstStyle/>
        <a:p>
          <a:endParaRPr lang="en-US"/>
        </a:p>
      </dgm:t>
    </dgm:pt>
    <dgm:pt modelId="{F78C3E57-1345-4CD7-80B7-74C137441BFF}" type="sibTrans" cxnId="{B743676A-4C65-461A-8A1E-E64BE6158489}">
      <dgm:prSet/>
      <dgm:spPr/>
      <dgm:t>
        <a:bodyPr/>
        <a:lstStyle/>
        <a:p>
          <a:endParaRPr lang="en-US"/>
        </a:p>
      </dgm:t>
    </dgm:pt>
    <dgm:pt modelId="{BB2EB539-59DE-4B34-835A-23A2EA0EA296}" type="pres">
      <dgm:prSet presAssocID="{A28BF50E-9FDC-4885-8076-59BB72454545}" presName="Name0" presStyleCnt="0">
        <dgm:presLayoutVars>
          <dgm:dir/>
          <dgm:animLvl val="lvl"/>
          <dgm:resizeHandles/>
        </dgm:presLayoutVars>
      </dgm:prSet>
      <dgm:spPr/>
    </dgm:pt>
    <dgm:pt modelId="{503687DE-E054-43FC-A0FF-2A6208235C84}" type="pres">
      <dgm:prSet presAssocID="{C87FF39F-0D4C-4DC8-BE3B-C30059534527}" presName="linNode" presStyleCnt="0"/>
      <dgm:spPr/>
    </dgm:pt>
    <dgm:pt modelId="{B0919092-6366-4FD8-A9CD-17B78BAC2948}" type="pres">
      <dgm:prSet presAssocID="{C87FF39F-0D4C-4DC8-BE3B-C30059534527}" presName="parentShp" presStyleLbl="node1" presStyleIdx="0" presStyleCnt="3" custScaleY="231981">
        <dgm:presLayoutVars>
          <dgm:bulletEnabled val="1"/>
        </dgm:presLayoutVars>
      </dgm:prSet>
      <dgm:spPr/>
    </dgm:pt>
    <dgm:pt modelId="{32325341-B185-4AD8-BE99-ED409224FC48}" type="pres">
      <dgm:prSet presAssocID="{C87FF39F-0D4C-4DC8-BE3B-C30059534527}" presName="childShp" presStyleLbl="bgAccFollowNode1" presStyleIdx="0" presStyleCnt="3" custScaleY="285355">
        <dgm:presLayoutVars>
          <dgm:bulletEnabled val="1"/>
        </dgm:presLayoutVars>
      </dgm:prSet>
      <dgm:spPr/>
    </dgm:pt>
    <dgm:pt modelId="{7AD03F2D-29E6-4625-A628-B57BF6D55EB7}" type="pres">
      <dgm:prSet presAssocID="{6523CC1D-27A0-41D5-B733-19886254706C}" presName="spacing" presStyleCnt="0"/>
      <dgm:spPr/>
    </dgm:pt>
    <dgm:pt modelId="{77DA4629-CF65-47C6-91F1-7DCFE2B4625D}" type="pres">
      <dgm:prSet presAssocID="{46D26903-CD4A-42C6-9E43-D3F4DB104CD0}" presName="linNode" presStyleCnt="0"/>
      <dgm:spPr/>
    </dgm:pt>
    <dgm:pt modelId="{78459825-B3ED-4D73-9A6C-A00B297F7CA0}" type="pres">
      <dgm:prSet presAssocID="{46D26903-CD4A-42C6-9E43-D3F4DB104CD0}" presName="parentShp" presStyleLbl="node1" presStyleIdx="1" presStyleCnt="3" custScaleY="143669" custLinFactNeighborX="-81" custLinFactNeighborY="-13254">
        <dgm:presLayoutVars>
          <dgm:bulletEnabled val="1"/>
        </dgm:presLayoutVars>
      </dgm:prSet>
      <dgm:spPr/>
    </dgm:pt>
    <dgm:pt modelId="{BE2966E7-3AC8-4BCA-BDA3-7B021E50096B}" type="pres">
      <dgm:prSet presAssocID="{46D26903-CD4A-42C6-9E43-D3F4DB104CD0}" presName="childShp" presStyleLbl="bgAccFollowNode1" presStyleIdx="1" presStyleCnt="3" custScaleY="188826" custLinFactNeighborX="122" custLinFactNeighborY="-15664">
        <dgm:presLayoutVars>
          <dgm:bulletEnabled val="1"/>
        </dgm:presLayoutVars>
      </dgm:prSet>
      <dgm:spPr/>
    </dgm:pt>
    <dgm:pt modelId="{AA46F82D-64D4-4395-BA03-72F507B1D25B}" type="pres">
      <dgm:prSet presAssocID="{B5EA1A22-31FF-4033-8B0F-0DDC81327E8C}" presName="spacing" presStyleCnt="0"/>
      <dgm:spPr/>
    </dgm:pt>
    <dgm:pt modelId="{9818AED1-6A37-4E81-A6CC-81950206B2EE}" type="pres">
      <dgm:prSet presAssocID="{04623CD7-E289-456D-AA85-3F0D8A43142D}" presName="linNode" presStyleCnt="0"/>
      <dgm:spPr/>
    </dgm:pt>
    <dgm:pt modelId="{E429ECE9-4F53-4F4B-A3B0-123D3836652D}" type="pres">
      <dgm:prSet presAssocID="{04623CD7-E289-456D-AA85-3F0D8A43142D}" presName="parentShp" presStyleLbl="node1" presStyleIdx="2" presStyleCnt="3">
        <dgm:presLayoutVars>
          <dgm:bulletEnabled val="1"/>
        </dgm:presLayoutVars>
      </dgm:prSet>
      <dgm:spPr/>
    </dgm:pt>
    <dgm:pt modelId="{F4E65923-F670-405E-9996-274B73CCF795}" type="pres">
      <dgm:prSet presAssocID="{04623CD7-E289-456D-AA85-3F0D8A43142D}" presName="childShp" presStyleLbl="bgAccFollowNode1" presStyleIdx="2" presStyleCnt="3" custScaleX="97097" custScaleY="112177">
        <dgm:presLayoutVars>
          <dgm:bulletEnabled val="1"/>
        </dgm:presLayoutVars>
      </dgm:prSet>
      <dgm:spPr/>
    </dgm:pt>
  </dgm:ptLst>
  <dgm:cxnLst>
    <dgm:cxn modelId="{59E97702-7743-498B-B686-C0F92F22AE31}" srcId="{A28BF50E-9FDC-4885-8076-59BB72454545}" destId="{04623CD7-E289-456D-AA85-3F0D8A43142D}" srcOrd="2" destOrd="0" parTransId="{257B72A4-758A-4ACC-9B51-054CC495B1F3}" sibTransId="{FE8C747E-C33E-4CA6-B873-9D6A3C8FD3EC}"/>
    <dgm:cxn modelId="{DA64D209-D60D-49EB-9445-7BBDF1BA4ABE}" srcId="{46D26903-CD4A-42C6-9E43-D3F4DB104CD0}" destId="{C997C677-25F0-4992-AC41-BAC42E4AA356}" srcOrd="0" destOrd="0" parTransId="{87B6E11D-3A01-42F7-8D90-BA297DA1F41C}" sibTransId="{9EA71107-CD1E-4F55-B8EB-6472583D2387}"/>
    <dgm:cxn modelId="{BFDC2614-9D24-459D-9044-998CA90EB314}" type="presOf" srcId="{A28BF50E-9FDC-4885-8076-59BB72454545}" destId="{BB2EB539-59DE-4B34-835A-23A2EA0EA296}" srcOrd="0" destOrd="0" presId="urn:microsoft.com/office/officeart/2005/8/layout/vList6"/>
    <dgm:cxn modelId="{B5B44A27-20F7-4FC7-B70D-DE0315DFB980}" type="presOf" srcId="{E67CD7FA-8BA5-474F-91F0-268CE046FBE1}" destId="{F4E65923-F670-405E-9996-274B73CCF795}" srcOrd="0" destOrd="0" presId="urn:microsoft.com/office/officeart/2005/8/layout/vList6"/>
    <dgm:cxn modelId="{355F9630-6FAF-44A6-8FEC-0F76C450F6D0}" srcId="{A28BF50E-9FDC-4885-8076-59BB72454545}" destId="{46D26903-CD4A-42C6-9E43-D3F4DB104CD0}" srcOrd="1" destOrd="0" parTransId="{54B2884C-4081-445E-B4B0-4C4E5D539C18}" sibTransId="{B5EA1A22-31FF-4033-8B0F-0DDC81327E8C}"/>
    <dgm:cxn modelId="{B743676A-4C65-461A-8A1E-E64BE6158489}" srcId="{C87FF39F-0D4C-4DC8-BE3B-C30059534527}" destId="{48C9A612-0543-48AD-A9DB-3B3AED5A6D4C}" srcOrd="1" destOrd="0" parTransId="{C1A60F4D-17B0-4425-9A28-99CDB8F94A61}" sibTransId="{F78C3E57-1345-4CD7-80B7-74C137441BFF}"/>
    <dgm:cxn modelId="{072CD64F-5B59-4BE7-9C37-DDC57EB292EF}" type="presOf" srcId="{04623CD7-E289-456D-AA85-3F0D8A43142D}" destId="{E429ECE9-4F53-4F4B-A3B0-123D3836652D}" srcOrd="0" destOrd="0" presId="urn:microsoft.com/office/officeart/2005/8/layout/vList6"/>
    <dgm:cxn modelId="{163D2E70-102B-4D9F-A4FF-6E7A28A78B34}" type="presOf" srcId="{C997C677-25F0-4992-AC41-BAC42E4AA356}" destId="{BE2966E7-3AC8-4BCA-BDA3-7B021E50096B}" srcOrd="0" destOrd="0" presId="urn:microsoft.com/office/officeart/2005/8/layout/vList6"/>
    <dgm:cxn modelId="{742FDD7A-63C1-49F3-911C-C5800B25F1A6}" type="presOf" srcId="{C87FF39F-0D4C-4DC8-BE3B-C30059534527}" destId="{B0919092-6366-4FD8-A9CD-17B78BAC2948}" srcOrd="0" destOrd="0" presId="urn:microsoft.com/office/officeart/2005/8/layout/vList6"/>
    <dgm:cxn modelId="{00735AA2-6EA5-49C3-8F69-9E028CC4212D}" srcId="{A28BF50E-9FDC-4885-8076-59BB72454545}" destId="{C87FF39F-0D4C-4DC8-BE3B-C30059534527}" srcOrd="0" destOrd="0" parTransId="{370072F2-AF10-4BCF-B83C-82534E482526}" sibTransId="{6523CC1D-27A0-41D5-B733-19886254706C}"/>
    <dgm:cxn modelId="{114248C9-EBCC-465C-BE2A-47505C9D78E8}" srcId="{04623CD7-E289-456D-AA85-3F0D8A43142D}" destId="{E67CD7FA-8BA5-474F-91F0-268CE046FBE1}" srcOrd="0" destOrd="0" parTransId="{C57F41DB-060C-4E3C-BED7-D81DE4BDF766}" sibTransId="{B927465A-4CB4-49BA-A20B-507389F6E9C9}"/>
    <dgm:cxn modelId="{506F72CE-0C93-4359-AAD9-028E8EDCE984}" type="presOf" srcId="{48C9A612-0543-48AD-A9DB-3B3AED5A6D4C}" destId="{32325341-B185-4AD8-BE99-ED409224FC48}" srcOrd="0" destOrd="1" presId="urn:microsoft.com/office/officeart/2005/8/layout/vList6"/>
    <dgm:cxn modelId="{A61BB2DF-8C3E-41C1-8D49-ACE76A7C9059}" srcId="{C87FF39F-0D4C-4DC8-BE3B-C30059534527}" destId="{D6988ADF-7D3A-44A9-9A4C-948D49F4CE84}" srcOrd="0" destOrd="0" parTransId="{FD333161-6F60-48C6-9C71-D4AFB639EAFA}" sibTransId="{29290A94-D311-427C-B1B6-5C250EFFE14C}"/>
    <dgm:cxn modelId="{683124F3-6A2B-40A8-89F5-3BF5DA53344D}" type="presOf" srcId="{D6988ADF-7D3A-44A9-9A4C-948D49F4CE84}" destId="{32325341-B185-4AD8-BE99-ED409224FC48}" srcOrd="0" destOrd="0" presId="urn:microsoft.com/office/officeart/2005/8/layout/vList6"/>
    <dgm:cxn modelId="{7A0023FC-53EF-4C13-A223-1DD532CF6914}" type="presOf" srcId="{46D26903-CD4A-42C6-9E43-D3F4DB104CD0}" destId="{78459825-B3ED-4D73-9A6C-A00B297F7CA0}" srcOrd="0" destOrd="0" presId="urn:microsoft.com/office/officeart/2005/8/layout/vList6"/>
    <dgm:cxn modelId="{562D588D-6BE7-4682-9509-A5C85E8E1D3C}" type="presParOf" srcId="{BB2EB539-59DE-4B34-835A-23A2EA0EA296}" destId="{503687DE-E054-43FC-A0FF-2A6208235C84}" srcOrd="0" destOrd="0" presId="urn:microsoft.com/office/officeart/2005/8/layout/vList6"/>
    <dgm:cxn modelId="{D7FFC31A-7796-4E36-ABE9-271867884EB8}" type="presParOf" srcId="{503687DE-E054-43FC-A0FF-2A6208235C84}" destId="{B0919092-6366-4FD8-A9CD-17B78BAC2948}" srcOrd="0" destOrd="0" presId="urn:microsoft.com/office/officeart/2005/8/layout/vList6"/>
    <dgm:cxn modelId="{96E65E36-10D6-4E4C-9537-C8186927B183}" type="presParOf" srcId="{503687DE-E054-43FC-A0FF-2A6208235C84}" destId="{32325341-B185-4AD8-BE99-ED409224FC48}" srcOrd="1" destOrd="0" presId="urn:microsoft.com/office/officeart/2005/8/layout/vList6"/>
    <dgm:cxn modelId="{B7423646-F88C-4BF0-8B9E-78EA40B6D921}" type="presParOf" srcId="{BB2EB539-59DE-4B34-835A-23A2EA0EA296}" destId="{7AD03F2D-29E6-4625-A628-B57BF6D55EB7}" srcOrd="1" destOrd="0" presId="urn:microsoft.com/office/officeart/2005/8/layout/vList6"/>
    <dgm:cxn modelId="{707AD870-33B9-4E45-BFBC-0A1A89164667}" type="presParOf" srcId="{BB2EB539-59DE-4B34-835A-23A2EA0EA296}" destId="{77DA4629-CF65-47C6-91F1-7DCFE2B4625D}" srcOrd="2" destOrd="0" presId="urn:microsoft.com/office/officeart/2005/8/layout/vList6"/>
    <dgm:cxn modelId="{9E6466A1-B220-4E4E-8539-51F62636CBFF}" type="presParOf" srcId="{77DA4629-CF65-47C6-91F1-7DCFE2B4625D}" destId="{78459825-B3ED-4D73-9A6C-A00B297F7CA0}" srcOrd="0" destOrd="0" presId="urn:microsoft.com/office/officeart/2005/8/layout/vList6"/>
    <dgm:cxn modelId="{413FED69-F63A-423F-A65E-C6F479F95E11}" type="presParOf" srcId="{77DA4629-CF65-47C6-91F1-7DCFE2B4625D}" destId="{BE2966E7-3AC8-4BCA-BDA3-7B021E50096B}" srcOrd="1" destOrd="0" presId="urn:microsoft.com/office/officeart/2005/8/layout/vList6"/>
    <dgm:cxn modelId="{6DD01CE4-4FAC-438F-98BA-64CCEE0F77AF}" type="presParOf" srcId="{BB2EB539-59DE-4B34-835A-23A2EA0EA296}" destId="{AA46F82D-64D4-4395-BA03-72F507B1D25B}" srcOrd="3" destOrd="0" presId="urn:microsoft.com/office/officeart/2005/8/layout/vList6"/>
    <dgm:cxn modelId="{8E0811C1-F0A7-4FF2-99C8-3A052DC57A9A}" type="presParOf" srcId="{BB2EB539-59DE-4B34-835A-23A2EA0EA296}" destId="{9818AED1-6A37-4E81-A6CC-81950206B2EE}" srcOrd="4" destOrd="0" presId="urn:microsoft.com/office/officeart/2005/8/layout/vList6"/>
    <dgm:cxn modelId="{CE192AC4-CAF3-4A9C-98BD-E7153B9B4275}" type="presParOf" srcId="{9818AED1-6A37-4E81-A6CC-81950206B2EE}" destId="{E429ECE9-4F53-4F4B-A3B0-123D3836652D}" srcOrd="0" destOrd="0" presId="urn:microsoft.com/office/officeart/2005/8/layout/vList6"/>
    <dgm:cxn modelId="{81FF60FC-6A96-4441-AC2A-5686E6CD992C}" type="presParOf" srcId="{9818AED1-6A37-4E81-A6CC-81950206B2EE}" destId="{F4E65923-F670-405E-9996-274B73CCF795}" srcOrd="1" destOrd="0" presId="urn:microsoft.com/office/officeart/2005/8/layout/vList6"/>
  </dgm:cxnLst>
  <dgm:bg>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C4FE3C-E4A2-47D5-8296-F22A76857476}"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5B44B5B6-1EEF-41FE-9EF4-C386575BCFB1}">
      <dgm:prSet phldrT="[Text]" custT="1"/>
      <dgm:spPr/>
      <dgm:t>
        <a:bodyPr/>
        <a:lstStyle/>
        <a:p>
          <a:r>
            <a:rPr lang="en-US" sz="2000" dirty="0"/>
            <a:t>Budget &amp; Budget Justification – </a:t>
          </a:r>
        </a:p>
        <a:p>
          <a:r>
            <a:rPr lang="en-US" sz="2000" dirty="0"/>
            <a:t>3 weeks prior to deadline</a:t>
          </a:r>
        </a:p>
      </dgm:t>
    </dgm:pt>
    <dgm:pt modelId="{2ECA3356-239A-4E8B-9698-D381DA3B7D16}" type="parTrans" cxnId="{BD825617-099B-4D31-AE54-8C6E10278A0A}">
      <dgm:prSet/>
      <dgm:spPr/>
      <dgm:t>
        <a:bodyPr/>
        <a:lstStyle/>
        <a:p>
          <a:endParaRPr lang="en-US"/>
        </a:p>
      </dgm:t>
    </dgm:pt>
    <dgm:pt modelId="{5AEE8A9C-4DEE-4D1A-A52F-BEB0C737A7E1}" type="sibTrans" cxnId="{BD825617-099B-4D31-AE54-8C6E10278A0A}">
      <dgm:prSet/>
      <dgm:spPr/>
      <dgm:t>
        <a:bodyPr/>
        <a:lstStyle/>
        <a:p>
          <a:endParaRPr lang="en-US"/>
        </a:p>
      </dgm:t>
    </dgm:pt>
    <dgm:pt modelId="{BD62C2AF-78C8-4969-9B74-DE4DBCF6C796}">
      <dgm:prSet phldrT="[Text]" custT="1"/>
      <dgm:spPr/>
      <dgm:t>
        <a:bodyPr/>
        <a:lstStyle/>
        <a:p>
          <a:r>
            <a:rPr lang="en-US" sz="1600" dirty="0"/>
            <a:t>Work with OSP to finalize budget and budget justification for submission</a:t>
          </a:r>
        </a:p>
      </dgm:t>
    </dgm:pt>
    <dgm:pt modelId="{55F8D8AC-D845-48C9-84C3-6D5E30681445}" type="parTrans" cxnId="{C1A68585-B0FD-4B7A-B347-96D22636A46E}">
      <dgm:prSet/>
      <dgm:spPr/>
      <dgm:t>
        <a:bodyPr/>
        <a:lstStyle/>
        <a:p>
          <a:endParaRPr lang="en-US"/>
        </a:p>
      </dgm:t>
    </dgm:pt>
    <dgm:pt modelId="{E52EFEFB-6DBE-4A44-B98F-40FE7DCF3D83}" type="sibTrans" cxnId="{C1A68585-B0FD-4B7A-B347-96D22636A46E}">
      <dgm:prSet/>
      <dgm:spPr/>
      <dgm:t>
        <a:bodyPr/>
        <a:lstStyle/>
        <a:p>
          <a:endParaRPr lang="en-US"/>
        </a:p>
      </dgm:t>
    </dgm:pt>
    <dgm:pt modelId="{E474987C-EFA0-483F-A087-D162CAA4E069}">
      <dgm:prSet phldrT="[Text]" custT="1"/>
      <dgm:spPr/>
      <dgm:t>
        <a:bodyPr/>
        <a:lstStyle/>
        <a:p>
          <a:r>
            <a:rPr lang="en-US" sz="2000" dirty="0"/>
            <a:t>Final Proposal Package – </a:t>
          </a:r>
        </a:p>
        <a:p>
          <a:r>
            <a:rPr lang="en-US" sz="2000" dirty="0"/>
            <a:t>14 business days prior to deadline</a:t>
          </a:r>
        </a:p>
      </dgm:t>
    </dgm:pt>
    <dgm:pt modelId="{473BAB0B-D0D1-4568-AF44-A1A1A62CB066}" type="parTrans" cxnId="{50629E4D-D359-4B01-940C-E61148E3C534}">
      <dgm:prSet/>
      <dgm:spPr/>
      <dgm:t>
        <a:bodyPr/>
        <a:lstStyle/>
        <a:p>
          <a:endParaRPr lang="en-US"/>
        </a:p>
      </dgm:t>
    </dgm:pt>
    <dgm:pt modelId="{AD7DD6EF-20C4-4E83-9348-35343B2F98A2}" type="sibTrans" cxnId="{50629E4D-D359-4B01-940C-E61148E3C534}">
      <dgm:prSet/>
      <dgm:spPr/>
      <dgm:t>
        <a:bodyPr/>
        <a:lstStyle/>
        <a:p>
          <a:endParaRPr lang="en-US"/>
        </a:p>
      </dgm:t>
    </dgm:pt>
    <dgm:pt modelId="{AB25E0AB-FB44-4DE8-AF20-3BBF3BBF1103}">
      <dgm:prSet phldrT="[Text]" custT="1"/>
      <dgm:spPr/>
      <dgm:t>
        <a:bodyPr/>
        <a:lstStyle/>
        <a:p>
          <a:pPr>
            <a:spcAft>
              <a:spcPts val="0"/>
            </a:spcAft>
          </a:pPr>
          <a:r>
            <a:rPr lang="en-US" sz="1600" dirty="0"/>
            <a:t>Completed Proposal Routing Form with PI, Dean and Chair signatures is forwarded to OSP</a:t>
          </a:r>
        </a:p>
      </dgm:t>
    </dgm:pt>
    <dgm:pt modelId="{4B2DB341-8EC6-4114-AAF9-7C6AAE87C08C}" type="parTrans" cxnId="{5C491BFA-5899-4B7D-A5D7-E2D9B1DC0843}">
      <dgm:prSet/>
      <dgm:spPr/>
      <dgm:t>
        <a:bodyPr/>
        <a:lstStyle/>
        <a:p>
          <a:endParaRPr lang="en-US"/>
        </a:p>
      </dgm:t>
    </dgm:pt>
    <dgm:pt modelId="{EC1377B1-F634-43B9-B6C0-3131A82F5E2B}" type="sibTrans" cxnId="{5C491BFA-5899-4B7D-A5D7-E2D9B1DC0843}">
      <dgm:prSet/>
      <dgm:spPr/>
      <dgm:t>
        <a:bodyPr/>
        <a:lstStyle/>
        <a:p>
          <a:endParaRPr lang="en-US"/>
        </a:p>
      </dgm:t>
    </dgm:pt>
    <dgm:pt modelId="{9D780E4D-2F09-48A2-935D-E8995FABD871}">
      <dgm:prSet phldrT="[Text]" custT="1"/>
      <dgm:spPr/>
      <dgm:t>
        <a:bodyPr/>
        <a:lstStyle/>
        <a:p>
          <a:r>
            <a:rPr lang="en-US" sz="2000" dirty="0"/>
            <a:t>Week of solicitation deadline</a:t>
          </a:r>
        </a:p>
      </dgm:t>
    </dgm:pt>
    <dgm:pt modelId="{E2C7DDBE-8D7B-4D9F-964D-ACCF64DD4BB5}" type="parTrans" cxnId="{3C2710EF-F28A-4BF5-AC0F-2FED4D7990D1}">
      <dgm:prSet/>
      <dgm:spPr/>
      <dgm:t>
        <a:bodyPr/>
        <a:lstStyle/>
        <a:p>
          <a:endParaRPr lang="en-US"/>
        </a:p>
      </dgm:t>
    </dgm:pt>
    <dgm:pt modelId="{81AFAA9F-B3B0-4C7D-9A40-D735534C215D}" type="sibTrans" cxnId="{3C2710EF-F28A-4BF5-AC0F-2FED4D7990D1}">
      <dgm:prSet/>
      <dgm:spPr/>
      <dgm:t>
        <a:bodyPr/>
        <a:lstStyle/>
        <a:p>
          <a:endParaRPr lang="en-US"/>
        </a:p>
      </dgm:t>
    </dgm:pt>
    <dgm:pt modelId="{4069DB85-859E-4E0F-82BB-A8CA2B128DC9}">
      <dgm:prSet phldrT="[Text]" custT="1"/>
      <dgm:spPr/>
      <dgm:t>
        <a:bodyPr/>
        <a:lstStyle/>
        <a:p>
          <a:r>
            <a:rPr lang="en-US" sz="1600" dirty="0"/>
            <a:t>OSP will notify PI/Co-PI that proposal has been approved and is ready for submission</a:t>
          </a:r>
        </a:p>
      </dgm:t>
    </dgm:pt>
    <dgm:pt modelId="{29F35CFF-5862-4989-A736-CF2107995641}" type="parTrans" cxnId="{DAC492DE-683B-4B20-B000-7CB2861C611C}">
      <dgm:prSet/>
      <dgm:spPr/>
      <dgm:t>
        <a:bodyPr/>
        <a:lstStyle/>
        <a:p>
          <a:endParaRPr lang="en-US"/>
        </a:p>
      </dgm:t>
    </dgm:pt>
    <dgm:pt modelId="{06262DBD-D41F-4532-93BB-4AC1651912FD}" type="sibTrans" cxnId="{DAC492DE-683B-4B20-B000-7CB2861C611C}">
      <dgm:prSet/>
      <dgm:spPr/>
      <dgm:t>
        <a:bodyPr/>
        <a:lstStyle/>
        <a:p>
          <a:endParaRPr lang="en-US"/>
        </a:p>
      </dgm:t>
    </dgm:pt>
    <dgm:pt modelId="{2FDE6070-ACA6-4639-80AA-846BE484286D}">
      <dgm:prSet phldrT="[Text]" custT="1"/>
      <dgm:spPr/>
      <dgm:t>
        <a:bodyPr/>
        <a:lstStyle/>
        <a:p>
          <a:r>
            <a:rPr lang="en-US" sz="1600" dirty="0"/>
            <a:t>If submitting online, PI will upload final documents received from OSP to </a:t>
          </a:r>
          <a:r>
            <a:rPr lang="en-US" sz="1600" dirty="0" err="1"/>
            <a:t>FastLane</a:t>
          </a:r>
          <a:r>
            <a:rPr lang="en-US" sz="1600" dirty="0"/>
            <a:t>, grants.gov, etc. and grant OSP access for final review and submission</a:t>
          </a:r>
        </a:p>
      </dgm:t>
    </dgm:pt>
    <dgm:pt modelId="{CD1F91CB-0558-44E8-BE44-C346552ADF22}" type="parTrans" cxnId="{8DDD30E3-E5A3-4DE7-B911-6E578FAD3E1F}">
      <dgm:prSet/>
      <dgm:spPr/>
      <dgm:t>
        <a:bodyPr/>
        <a:lstStyle/>
        <a:p>
          <a:endParaRPr lang="en-US"/>
        </a:p>
      </dgm:t>
    </dgm:pt>
    <dgm:pt modelId="{D692C355-BD34-41C4-AE42-1F0187E60F2A}" type="sibTrans" cxnId="{8DDD30E3-E5A3-4DE7-B911-6E578FAD3E1F}">
      <dgm:prSet/>
      <dgm:spPr/>
      <dgm:t>
        <a:bodyPr/>
        <a:lstStyle/>
        <a:p>
          <a:endParaRPr lang="en-US"/>
        </a:p>
      </dgm:t>
    </dgm:pt>
    <dgm:pt modelId="{F04B4678-6F76-4B62-A3B6-76D32DA341A8}">
      <dgm:prSet phldrT="[Text]" custT="1"/>
      <dgm:spPr/>
      <dgm:t>
        <a:bodyPr/>
        <a:lstStyle/>
        <a:p>
          <a:r>
            <a:rPr lang="en-US" sz="1600" dirty="0"/>
            <a:t>Request vendor quotes</a:t>
          </a:r>
        </a:p>
      </dgm:t>
    </dgm:pt>
    <dgm:pt modelId="{89469E35-FC84-417D-9704-86A61A5068FD}" type="parTrans" cxnId="{48322381-672E-4805-9AB5-45FF676CDDB9}">
      <dgm:prSet/>
      <dgm:spPr/>
      <dgm:t>
        <a:bodyPr/>
        <a:lstStyle/>
        <a:p>
          <a:endParaRPr lang="en-US"/>
        </a:p>
      </dgm:t>
    </dgm:pt>
    <dgm:pt modelId="{205D02B7-9876-4DD6-812A-8AD76685A7F3}" type="sibTrans" cxnId="{48322381-672E-4805-9AB5-45FF676CDDB9}">
      <dgm:prSet/>
      <dgm:spPr/>
      <dgm:t>
        <a:bodyPr/>
        <a:lstStyle/>
        <a:p>
          <a:endParaRPr lang="en-US"/>
        </a:p>
      </dgm:t>
    </dgm:pt>
    <dgm:pt modelId="{F587B643-2FD3-43D1-9D80-B34BE424C97B}">
      <dgm:prSet phldrT="[Text]" custT="1"/>
      <dgm:spPr/>
      <dgm:t>
        <a:bodyPr/>
        <a:lstStyle/>
        <a:p>
          <a:r>
            <a:rPr lang="en-US" sz="1600" dirty="0"/>
            <a:t>Finalize proposal narrative/project description</a:t>
          </a:r>
        </a:p>
      </dgm:t>
    </dgm:pt>
    <dgm:pt modelId="{64580FCD-85B8-4084-B5A3-291D03466D0D}" type="parTrans" cxnId="{A3BB027D-1357-4585-BA68-C268A449EA8D}">
      <dgm:prSet/>
      <dgm:spPr/>
      <dgm:t>
        <a:bodyPr/>
        <a:lstStyle/>
        <a:p>
          <a:endParaRPr lang="en-US"/>
        </a:p>
      </dgm:t>
    </dgm:pt>
    <dgm:pt modelId="{F0211A61-4593-45C2-A831-6F7D778C27E3}" type="sibTrans" cxnId="{A3BB027D-1357-4585-BA68-C268A449EA8D}">
      <dgm:prSet/>
      <dgm:spPr/>
      <dgm:t>
        <a:bodyPr/>
        <a:lstStyle/>
        <a:p>
          <a:endParaRPr lang="en-US"/>
        </a:p>
      </dgm:t>
    </dgm:pt>
    <dgm:pt modelId="{C94958A2-D07B-4B36-B3B2-33DE262B06D9}">
      <dgm:prSet phldrT="[Text]" custT="1"/>
      <dgm:spPr/>
      <dgm:t>
        <a:bodyPr/>
        <a:lstStyle/>
        <a:p>
          <a:r>
            <a:rPr lang="en-US" sz="1600" dirty="0"/>
            <a:t>No changes are allowed to the proposal documents or budget</a:t>
          </a:r>
        </a:p>
      </dgm:t>
    </dgm:pt>
    <dgm:pt modelId="{17E6B8DE-8BDC-43C7-98AD-295E94CBE1E2}" type="parTrans" cxnId="{3BC2EF1C-A0F0-4101-94FB-18C737B7775A}">
      <dgm:prSet/>
      <dgm:spPr/>
      <dgm:t>
        <a:bodyPr/>
        <a:lstStyle/>
        <a:p>
          <a:endParaRPr lang="en-US"/>
        </a:p>
      </dgm:t>
    </dgm:pt>
    <dgm:pt modelId="{FF6C02A8-D769-4BEC-8510-28B17BADCC0D}" type="sibTrans" cxnId="{3BC2EF1C-A0F0-4101-94FB-18C737B7775A}">
      <dgm:prSet/>
      <dgm:spPr/>
      <dgm:t>
        <a:bodyPr/>
        <a:lstStyle/>
        <a:p>
          <a:endParaRPr lang="en-US"/>
        </a:p>
      </dgm:t>
    </dgm:pt>
    <dgm:pt modelId="{24280499-F6F7-4342-AE17-805CF109E287}">
      <dgm:prSet phldrT="[Text]" custT="1"/>
      <dgm:spPr/>
      <dgm:t>
        <a:bodyPr/>
        <a:lstStyle/>
        <a:p>
          <a:r>
            <a:rPr lang="en-US" sz="1600" dirty="0"/>
            <a:t>Submission should be scheduled 24-48 hours prior to deadline</a:t>
          </a:r>
        </a:p>
      </dgm:t>
    </dgm:pt>
    <dgm:pt modelId="{7E78352E-3410-459B-B787-B06874F249B7}" type="parTrans" cxnId="{CDB1A8E3-B908-43AB-8BC0-E68E169E65C3}">
      <dgm:prSet/>
      <dgm:spPr/>
      <dgm:t>
        <a:bodyPr/>
        <a:lstStyle/>
        <a:p>
          <a:endParaRPr lang="en-US"/>
        </a:p>
      </dgm:t>
    </dgm:pt>
    <dgm:pt modelId="{C5CBBC75-9606-482F-8F7A-0F1CEF195DF5}" type="sibTrans" cxnId="{CDB1A8E3-B908-43AB-8BC0-E68E169E65C3}">
      <dgm:prSet/>
      <dgm:spPr/>
      <dgm:t>
        <a:bodyPr/>
        <a:lstStyle/>
        <a:p>
          <a:endParaRPr lang="en-US"/>
        </a:p>
      </dgm:t>
    </dgm:pt>
    <dgm:pt modelId="{11FB5C6C-DC1D-4498-99AD-16441533280D}" type="pres">
      <dgm:prSet presAssocID="{52C4FE3C-E4A2-47D5-8296-F22A76857476}" presName="Name0" presStyleCnt="0">
        <dgm:presLayoutVars>
          <dgm:dir/>
          <dgm:animLvl val="lvl"/>
          <dgm:resizeHandles/>
        </dgm:presLayoutVars>
      </dgm:prSet>
      <dgm:spPr/>
    </dgm:pt>
    <dgm:pt modelId="{E7CAE15A-0C9E-4BA0-B0EE-8AE15A55B192}" type="pres">
      <dgm:prSet presAssocID="{5B44B5B6-1EEF-41FE-9EF4-C386575BCFB1}" presName="linNode" presStyleCnt="0"/>
      <dgm:spPr/>
    </dgm:pt>
    <dgm:pt modelId="{5DF202E9-4191-4508-9A4B-DD971B54387C}" type="pres">
      <dgm:prSet presAssocID="{5B44B5B6-1EEF-41FE-9EF4-C386575BCFB1}" presName="parentShp" presStyleLbl="node1" presStyleIdx="0" presStyleCnt="3" custScaleY="221331" custLinFactNeighborX="-81" custLinFactNeighborY="37871">
        <dgm:presLayoutVars>
          <dgm:bulletEnabled val="1"/>
        </dgm:presLayoutVars>
      </dgm:prSet>
      <dgm:spPr/>
    </dgm:pt>
    <dgm:pt modelId="{05050AC8-A79C-4E54-AA6A-91B0A68F3FF3}" type="pres">
      <dgm:prSet presAssocID="{5B44B5B6-1EEF-41FE-9EF4-C386575BCFB1}" presName="childShp" presStyleLbl="bgAccFollowNode1" presStyleIdx="0" presStyleCnt="3" custScaleY="280077" custLinFactNeighborX="122" custLinFactNeighborY="36605">
        <dgm:presLayoutVars>
          <dgm:bulletEnabled val="1"/>
        </dgm:presLayoutVars>
      </dgm:prSet>
      <dgm:spPr/>
    </dgm:pt>
    <dgm:pt modelId="{C466F83B-B59C-41D1-BA99-6639A1E54353}" type="pres">
      <dgm:prSet presAssocID="{5AEE8A9C-4DEE-4D1A-A52F-BEB0C737A7E1}" presName="spacing" presStyleCnt="0"/>
      <dgm:spPr/>
    </dgm:pt>
    <dgm:pt modelId="{69197030-052A-4A60-94DB-F1291E158644}" type="pres">
      <dgm:prSet presAssocID="{E474987C-EFA0-483F-A087-D162CAA4E069}" presName="linNode" presStyleCnt="0"/>
      <dgm:spPr/>
    </dgm:pt>
    <dgm:pt modelId="{3A13A8A2-D675-47B7-B179-9F027068777D}" type="pres">
      <dgm:prSet presAssocID="{E474987C-EFA0-483F-A087-D162CAA4E069}" presName="parentShp" presStyleLbl="node1" presStyleIdx="1" presStyleCnt="3" custScaleY="293069" custLinFactNeighborX="-81" custLinFactNeighborY="30911">
        <dgm:presLayoutVars>
          <dgm:bulletEnabled val="1"/>
        </dgm:presLayoutVars>
      </dgm:prSet>
      <dgm:spPr/>
    </dgm:pt>
    <dgm:pt modelId="{FA1634DE-E1BC-4F28-9488-6A60BF5F0F3C}" type="pres">
      <dgm:prSet presAssocID="{E474987C-EFA0-483F-A087-D162CAA4E069}" presName="childShp" presStyleLbl="bgAccFollowNode1" presStyleIdx="1" presStyleCnt="3" custScaleY="423063" custLinFactNeighborX="122" custLinFactNeighborY="30358">
        <dgm:presLayoutVars>
          <dgm:bulletEnabled val="1"/>
        </dgm:presLayoutVars>
      </dgm:prSet>
      <dgm:spPr/>
    </dgm:pt>
    <dgm:pt modelId="{DDB7F4A1-DD6C-432B-B15D-40F7156BA2C9}" type="pres">
      <dgm:prSet presAssocID="{AD7DD6EF-20C4-4E83-9348-35343B2F98A2}" presName="spacing" presStyleCnt="0"/>
      <dgm:spPr/>
    </dgm:pt>
    <dgm:pt modelId="{FC45A430-69AB-4A24-A200-D048052D061B}" type="pres">
      <dgm:prSet presAssocID="{9D780E4D-2F09-48A2-935D-E8995FABD871}" presName="linNode" presStyleCnt="0"/>
      <dgm:spPr/>
    </dgm:pt>
    <dgm:pt modelId="{A2DA6C78-F9C6-408C-B115-4122A51A1F07}" type="pres">
      <dgm:prSet presAssocID="{9D780E4D-2F09-48A2-935D-E8995FABD871}" presName="parentShp" presStyleLbl="node1" presStyleIdx="2" presStyleCnt="3" custScaleY="217990">
        <dgm:presLayoutVars>
          <dgm:bulletEnabled val="1"/>
        </dgm:presLayoutVars>
      </dgm:prSet>
      <dgm:spPr/>
    </dgm:pt>
    <dgm:pt modelId="{10E3B435-DBAB-4CFF-A499-5CFF4235AB61}" type="pres">
      <dgm:prSet presAssocID="{9D780E4D-2F09-48A2-935D-E8995FABD871}" presName="childShp" presStyleLbl="bgAccFollowNode1" presStyleIdx="2" presStyleCnt="3" custScaleY="433808">
        <dgm:presLayoutVars>
          <dgm:bulletEnabled val="1"/>
        </dgm:presLayoutVars>
      </dgm:prSet>
      <dgm:spPr/>
    </dgm:pt>
  </dgm:ptLst>
  <dgm:cxnLst>
    <dgm:cxn modelId="{01460009-A9F5-4C9F-8746-1EF09838BAFA}" type="presOf" srcId="{AB25E0AB-FB44-4DE8-AF20-3BBF3BBF1103}" destId="{FA1634DE-E1BC-4F28-9488-6A60BF5F0F3C}" srcOrd="0" destOrd="1" presId="urn:microsoft.com/office/officeart/2005/8/layout/vList6"/>
    <dgm:cxn modelId="{BD825617-099B-4D31-AE54-8C6E10278A0A}" srcId="{52C4FE3C-E4A2-47D5-8296-F22A76857476}" destId="{5B44B5B6-1EEF-41FE-9EF4-C386575BCFB1}" srcOrd="0" destOrd="0" parTransId="{2ECA3356-239A-4E8B-9698-D381DA3B7D16}" sibTransId="{5AEE8A9C-4DEE-4D1A-A52F-BEB0C737A7E1}"/>
    <dgm:cxn modelId="{3BC2EF1C-A0F0-4101-94FB-18C737B7775A}" srcId="{9D780E4D-2F09-48A2-935D-E8995FABD871}" destId="{C94958A2-D07B-4B36-B3B2-33DE262B06D9}" srcOrd="0" destOrd="0" parTransId="{17E6B8DE-8BDC-43C7-98AD-295E94CBE1E2}" sibTransId="{FF6C02A8-D769-4BEC-8510-28B17BADCC0D}"/>
    <dgm:cxn modelId="{FEB76231-ADB0-4A4F-9353-34913E37D9A6}" type="presOf" srcId="{E474987C-EFA0-483F-A087-D162CAA4E069}" destId="{3A13A8A2-D675-47B7-B179-9F027068777D}" srcOrd="0" destOrd="0" presId="urn:microsoft.com/office/officeart/2005/8/layout/vList6"/>
    <dgm:cxn modelId="{48D5883C-C288-429A-BD36-133B3EA6191E}" type="presOf" srcId="{9D780E4D-2F09-48A2-935D-E8995FABD871}" destId="{A2DA6C78-F9C6-408C-B115-4122A51A1F07}" srcOrd="0" destOrd="0" presId="urn:microsoft.com/office/officeart/2005/8/layout/vList6"/>
    <dgm:cxn modelId="{108E0B5E-B553-4196-A5DB-8327CC5D9A66}" type="presOf" srcId="{BD62C2AF-78C8-4969-9B74-DE4DBCF6C796}" destId="{05050AC8-A79C-4E54-AA6A-91B0A68F3FF3}" srcOrd="0" destOrd="0" presId="urn:microsoft.com/office/officeart/2005/8/layout/vList6"/>
    <dgm:cxn modelId="{8C171C4A-7E1F-4C1D-A96A-0CC53645A891}" type="presOf" srcId="{2FDE6070-ACA6-4639-80AA-846BE484286D}" destId="{FA1634DE-E1BC-4F28-9488-6A60BF5F0F3C}" srcOrd="0" destOrd="0" presId="urn:microsoft.com/office/officeart/2005/8/layout/vList6"/>
    <dgm:cxn modelId="{50629E4D-D359-4B01-940C-E61148E3C534}" srcId="{52C4FE3C-E4A2-47D5-8296-F22A76857476}" destId="{E474987C-EFA0-483F-A087-D162CAA4E069}" srcOrd="1" destOrd="0" parTransId="{473BAB0B-D0D1-4568-AF44-A1A1A62CB066}" sibTransId="{AD7DD6EF-20C4-4E83-9348-35343B2F98A2}"/>
    <dgm:cxn modelId="{D80D0159-5E93-4992-9C0A-A2F8CB01E1C8}" type="presOf" srcId="{F04B4678-6F76-4B62-A3B6-76D32DA341A8}" destId="{05050AC8-A79C-4E54-AA6A-91B0A68F3FF3}" srcOrd="0" destOrd="1" presId="urn:microsoft.com/office/officeart/2005/8/layout/vList6"/>
    <dgm:cxn modelId="{A3BB027D-1357-4585-BA68-C268A449EA8D}" srcId="{5B44B5B6-1EEF-41FE-9EF4-C386575BCFB1}" destId="{F587B643-2FD3-43D1-9D80-B34BE424C97B}" srcOrd="2" destOrd="0" parTransId="{64580FCD-85B8-4084-B5A3-291D03466D0D}" sibTransId="{F0211A61-4593-45C2-A831-6F7D778C27E3}"/>
    <dgm:cxn modelId="{48322381-672E-4805-9AB5-45FF676CDDB9}" srcId="{5B44B5B6-1EEF-41FE-9EF4-C386575BCFB1}" destId="{F04B4678-6F76-4B62-A3B6-76D32DA341A8}" srcOrd="1" destOrd="0" parTransId="{89469E35-FC84-417D-9704-86A61A5068FD}" sibTransId="{205D02B7-9876-4DD6-812A-8AD76685A7F3}"/>
    <dgm:cxn modelId="{C1A68585-B0FD-4B7A-B347-96D22636A46E}" srcId="{5B44B5B6-1EEF-41FE-9EF4-C386575BCFB1}" destId="{BD62C2AF-78C8-4969-9B74-DE4DBCF6C796}" srcOrd="0" destOrd="0" parTransId="{55F8D8AC-D845-48C9-84C3-6D5E30681445}" sibTransId="{E52EFEFB-6DBE-4A44-B98F-40FE7DCF3D83}"/>
    <dgm:cxn modelId="{C81330C5-994A-4F3D-BDE5-BF655A35FC26}" type="presOf" srcId="{F587B643-2FD3-43D1-9D80-B34BE424C97B}" destId="{05050AC8-A79C-4E54-AA6A-91B0A68F3FF3}" srcOrd="0" destOrd="2" presId="urn:microsoft.com/office/officeart/2005/8/layout/vList6"/>
    <dgm:cxn modelId="{1F4CC6C7-6139-45D2-804F-6942A1871440}" type="presOf" srcId="{4069DB85-859E-4E0F-82BB-A8CA2B128DC9}" destId="{10E3B435-DBAB-4CFF-A499-5CFF4235AB61}" srcOrd="0" destOrd="1" presId="urn:microsoft.com/office/officeart/2005/8/layout/vList6"/>
    <dgm:cxn modelId="{F5411FC9-E93B-47D2-935E-0A0FF41F7E1C}" type="presOf" srcId="{52C4FE3C-E4A2-47D5-8296-F22A76857476}" destId="{11FB5C6C-DC1D-4498-99AD-16441533280D}" srcOrd="0" destOrd="0" presId="urn:microsoft.com/office/officeart/2005/8/layout/vList6"/>
    <dgm:cxn modelId="{DAC492DE-683B-4B20-B000-7CB2861C611C}" srcId="{9D780E4D-2F09-48A2-935D-E8995FABD871}" destId="{4069DB85-859E-4E0F-82BB-A8CA2B128DC9}" srcOrd="1" destOrd="0" parTransId="{29F35CFF-5862-4989-A736-CF2107995641}" sibTransId="{06262DBD-D41F-4532-93BB-4AC1651912FD}"/>
    <dgm:cxn modelId="{8DDD30E3-E5A3-4DE7-B911-6E578FAD3E1F}" srcId="{E474987C-EFA0-483F-A087-D162CAA4E069}" destId="{2FDE6070-ACA6-4639-80AA-846BE484286D}" srcOrd="0" destOrd="0" parTransId="{CD1F91CB-0558-44E8-BE44-C346552ADF22}" sibTransId="{D692C355-BD34-41C4-AE42-1F0187E60F2A}"/>
    <dgm:cxn modelId="{CDB1A8E3-B908-43AB-8BC0-E68E169E65C3}" srcId="{9D780E4D-2F09-48A2-935D-E8995FABD871}" destId="{24280499-F6F7-4342-AE17-805CF109E287}" srcOrd="2" destOrd="0" parTransId="{7E78352E-3410-459B-B787-B06874F249B7}" sibTransId="{C5CBBC75-9606-482F-8F7A-0F1CEF195DF5}"/>
    <dgm:cxn modelId="{06E327E8-E69B-43FE-BFF0-AED9718B58E9}" type="presOf" srcId="{24280499-F6F7-4342-AE17-805CF109E287}" destId="{10E3B435-DBAB-4CFF-A499-5CFF4235AB61}" srcOrd="0" destOrd="2" presId="urn:microsoft.com/office/officeart/2005/8/layout/vList6"/>
    <dgm:cxn modelId="{91BDFDEC-EA36-4B82-85D0-7ED1919BB77B}" type="presOf" srcId="{C94958A2-D07B-4B36-B3B2-33DE262B06D9}" destId="{10E3B435-DBAB-4CFF-A499-5CFF4235AB61}" srcOrd="0" destOrd="0" presId="urn:microsoft.com/office/officeart/2005/8/layout/vList6"/>
    <dgm:cxn modelId="{3C2710EF-F28A-4BF5-AC0F-2FED4D7990D1}" srcId="{52C4FE3C-E4A2-47D5-8296-F22A76857476}" destId="{9D780E4D-2F09-48A2-935D-E8995FABD871}" srcOrd="2" destOrd="0" parTransId="{E2C7DDBE-8D7B-4D9F-964D-ACCF64DD4BB5}" sibTransId="{81AFAA9F-B3B0-4C7D-9A40-D735534C215D}"/>
    <dgm:cxn modelId="{16F500F4-455B-4F43-A385-25313809D5EA}" type="presOf" srcId="{5B44B5B6-1EEF-41FE-9EF4-C386575BCFB1}" destId="{5DF202E9-4191-4508-9A4B-DD971B54387C}" srcOrd="0" destOrd="0" presId="urn:microsoft.com/office/officeart/2005/8/layout/vList6"/>
    <dgm:cxn modelId="{5C491BFA-5899-4B7D-A5D7-E2D9B1DC0843}" srcId="{E474987C-EFA0-483F-A087-D162CAA4E069}" destId="{AB25E0AB-FB44-4DE8-AF20-3BBF3BBF1103}" srcOrd="1" destOrd="0" parTransId="{4B2DB341-8EC6-4114-AAF9-7C6AAE87C08C}" sibTransId="{EC1377B1-F634-43B9-B6C0-3131A82F5E2B}"/>
    <dgm:cxn modelId="{803B5001-9376-4D46-AA8B-A68A3B50707A}" type="presParOf" srcId="{11FB5C6C-DC1D-4498-99AD-16441533280D}" destId="{E7CAE15A-0C9E-4BA0-B0EE-8AE15A55B192}" srcOrd="0" destOrd="0" presId="urn:microsoft.com/office/officeart/2005/8/layout/vList6"/>
    <dgm:cxn modelId="{D7038EED-7D85-432C-8405-3466E189B344}" type="presParOf" srcId="{E7CAE15A-0C9E-4BA0-B0EE-8AE15A55B192}" destId="{5DF202E9-4191-4508-9A4B-DD971B54387C}" srcOrd="0" destOrd="0" presId="urn:microsoft.com/office/officeart/2005/8/layout/vList6"/>
    <dgm:cxn modelId="{FAC98586-870B-45CD-84D3-25ACDAF702B9}" type="presParOf" srcId="{E7CAE15A-0C9E-4BA0-B0EE-8AE15A55B192}" destId="{05050AC8-A79C-4E54-AA6A-91B0A68F3FF3}" srcOrd="1" destOrd="0" presId="urn:microsoft.com/office/officeart/2005/8/layout/vList6"/>
    <dgm:cxn modelId="{861DA940-F257-4C99-A2A1-1ACA2173D441}" type="presParOf" srcId="{11FB5C6C-DC1D-4498-99AD-16441533280D}" destId="{C466F83B-B59C-41D1-BA99-6639A1E54353}" srcOrd="1" destOrd="0" presId="urn:microsoft.com/office/officeart/2005/8/layout/vList6"/>
    <dgm:cxn modelId="{899117D4-8B75-463D-BB16-078D0988FAB2}" type="presParOf" srcId="{11FB5C6C-DC1D-4498-99AD-16441533280D}" destId="{69197030-052A-4A60-94DB-F1291E158644}" srcOrd="2" destOrd="0" presId="urn:microsoft.com/office/officeart/2005/8/layout/vList6"/>
    <dgm:cxn modelId="{DFAE37FF-8760-4724-97FA-2C159164BC74}" type="presParOf" srcId="{69197030-052A-4A60-94DB-F1291E158644}" destId="{3A13A8A2-D675-47B7-B179-9F027068777D}" srcOrd="0" destOrd="0" presId="urn:microsoft.com/office/officeart/2005/8/layout/vList6"/>
    <dgm:cxn modelId="{CFB3BAFF-79C8-4D05-9DEC-38A4BF11B0C5}" type="presParOf" srcId="{69197030-052A-4A60-94DB-F1291E158644}" destId="{FA1634DE-E1BC-4F28-9488-6A60BF5F0F3C}" srcOrd="1" destOrd="0" presId="urn:microsoft.com/office/officeart/2005/8/layout/vList6"/>
    <dgm:cxn modelId="{BA8215A9-8AC9-4B24-B713-1A0E1DFB73CC}" type="presParOf" srcId="{11FB5C6C-DC1D-4498-99AD-16441533280D}" destId="{DDB7F4A1-DD6C-432B-B15D-40F7156BA2C9}" srcOrd="3" destOrd="0" presId="urn:microsoft.com/office/officeart/2005/8/layout/vList6"/>
    <dgm:cxn modelId="{AE175729-5D90-43E4-BF44-21162C28BA5B}" type="presParOf" srcId="{11FB5C6C-DC1D-4498-99AD-16441533280D}" destId="{FC45A430-69AB-4A24-A200-D048052D061B}" srcOrd="4" destOrd="0" presId="urn:microsoft.com/office/officeart/2005/8/layout/vList6"/>
    <dgm:cxn modelId="{BF88DF3F-723E-4B74-AEDF-D70AD35EE3D3}" type="presParOf" srcId="{FC45A430-69AB-4A24-A200-D048052D061B}" destId="{A2DA6C78-F9C6-408C-B115-4122A51A1F07}" srcOrd="0" destOrd="0" presId="urn:microsoft.com/office/officeart/2005/8/layout/vList6"/>
    <dgm:cxn modelId="{9C14CB51-DA92-4CA8-A19B-1E4AACEF49FB}" type="presParOf" srcId="{FC45A430-69AB-4A24-A200-D048052D061B}" destId="{10E3B435-DBAB-4CFF-A499-5CFF4235AB61}" srcOrd="1" destOrd="0" presId="urn:microsoft.com/office/officeart/2005/8/layout/vList6"/>
  </dgm:cxnLst>
  <dgm:bg>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CCF5B-A79F-49D5-8B05-D0881BCC5DA0}">
      <dsp:nvSpPr>
        <dsp:cNvPr id="0" name=""/>
        <dsp:cNvSpPr/>
      </dsp:nvSpPr>
      <dsp:spPr>
        <a:xfrm>
          <a:off x="3566293" y="241"/>
          <a:ext cx="1097012" cy="1097012"/>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cap="none" spc="0" dirty="0">
              <a:ln w="0"/>
              <a:solidFill>
                <a:schemeClr val="tx1"/>
              </a:solidFill>
              <a:effectLst>
                <a:outerShdw blurRad="38100" dist="19050" dir="2700000" algn="tl" rotWithShape="0">
                  <a:schemeClr val="dk1">
                    <a:alpha val="40000"/>
                  </a:schemeClr>
                </a:outerShdw>
              </a:effectLst>
            </a:rPr>
            <a:t>Generating your idea</a:t>
          </a:r>
        </a:p>
      </dsp:txBody>
      <dsp:txXfrm>
        <a:off x="3726947" y="160895"/>
        <a:ext cx="775704" cy="775704"/>
      </dsp:txXfrm>
    </dsp:sp>
    <dsp:sp modelId="{13449422-E780-4D9F-A891-4464BF2822C8}">
      <dsp:nvSpPr>
        <dsp:cNvPr id="0" name=""/>
        <dsp:cNvSpPr/>
      </dsp:nvSpPr>
      <dsp:spPr>
        <a:xfrm rot="1542857">
          <a:off x="4703806" y="717642"/>
          <a:ext cx="292229" cy="370241"/>
        </a:xfrm>
        <a:prstGeom prst="righ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1" kern="1200"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dsp:txBody>
      <dsp:txXfrm>
        <a:off x="4708147" y="772671"/>
        <a:ext cx="204560" cy="222145"/>
      </dsp:txXfrm>
    </dsp:sp>
    <dsp:sp modelId="{56990E3E-B6EF-4A5E-B7B3-0F8979A395E0}">
      <dsp:nvSpPr>
        <dsp:cNvPr id="0" name=""/>
        <dsp:cNvSpPr/>
      </dsp:nvSpPr>
      <dsp:spPr>
        <a:xfrm>
          <a:off x="5051440" y="715450"/>
          <a:ext cx="1097012" cy="1097012"/>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cap="none" spc="0" dirty="0">
              <a:ln/>
              <a:solidFill>
                <a:schemeClr val="tx1"/>
              </a:solidFill>
              <a:effectLst>
                <a:outerShdw blurRad="38100" dist="19050" dir="2700000" algn="tl" rotWithShape="0">
                  <a:schemeClr val="dk1">
                    <a:lumMod val="50000"/>
                    <a:alpha val="40000"/>
                  </a:schemeClr>
                </a:outerShdw>
              </a:effectLst>
            </a:rPr>
            <a:t>Finding Funding</a:t>
          </a:r>
        </a:p>
      </dsp:txBody>
      <dsp:txXfrm>
        <a:off x="5212094" y="876104"/>
        <a:ext cx="775704" cy="775704"/>
      </dsp:txXfrm>
    </dsp:sp>
    <dsp:sp modelId="{77ACB389-CBFC-4721-828D-5689A9ECE636}">
      <dsp:nvSpPr>
        <dsp:cNvPr id="0" name=""/>
        <dsp:cNvSpPr/>
      </dsp:nvSpPr>
      <dsp:spPr>
        <a:xfrm rot="4628571">
          <a:off x="5635391" y="1874301"/>
          <a:ext cx="292229" cy="370241"/>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1" kern="1200"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dsp:txBody>
      <dsp:txXfrm>
        <a:off x="5669471" y="1905614"/>
        <a:ext cx="204560" cy="222145"/>
      </dsp:txXfrm>
    </dsp:sp>
    <dsp:sp modelId="{6F64C0EB-D4DC-4F56-B989-DFD9D96954C4}">
      <dsp:nvSpPr>
        <dsp:cNvPr id="0" name=""/>
        <dsp:cNvSpPr/>
      </dsp:nvSpPr>
      <dsp:spPr>
        <a:xfrm>
          <a:off x="5418241" y="2322509"/>
          <a:ext cx="1097012" cy="1097012"/>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cap="none" spc="0" dirty="0">
              <a:ln/>
              <a:solidFill>
                <a:schemeClr val="tx1"/>
              </a:solidFill>
              <a:effectLst>
                <a:outerShdw blurRad="38100" dist="19050" dir="2700000" algn="tl" rotWithShape="0">
                  <a:schemeClr val="dk1">
                    <a:lumMod val="50000"/>
                    <a:alpha val="40000"/>
                  </a:schemeClr>
                </a:outerShdw>
              </a:effectLst>
            </a:rPr>
            <a:t>Developing your proposal</a:t>
          </a:r>
        </a:p>
      </dsp:txBody>
      <dsp:txXfrm>
        <a:off x="5578895" y="2483163"/>
        <a:ext cx="775704" cy="775704"/>
      </dsp:txXfrm>
    </dsp:sp>
    <dsp:sp modelId="{E8539E15-7EEA-469C-947E-EF4F2D9D8F16}">
      <dsp:nvSpPr>
        <dsp:cNvPr id="0" name=""/>
        <dsp:cNvSpPr/>
      </dsp:nvSpPr>
      <dsp:spPr>
        <a:xfrm rot="7714286">
          <a:off x="5311912" y="3323809"/>
          <a:ext cx="292229" cy="370241"/>
        </a:xfrm>
        <a:prstGeom prst="rightArrow">
          <a:avLst>
            <a:gd name="adj1" fmla="val 60000"/>
            <a:gd name="adj2" fmla="val 5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1" kern="1200"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dsp:txBody>
      <dsp:txXfrm rot="10800000">
        <a:off x="5383077" y="3363586"/>
        <a:ext cx="204560" cy="222145"/>
      </dsp:txXfrm>
    </dsp:sp>
    <dsp:sp modelId="{CB18A392-282E-4C24-B693-4A55551C24D4}">
      <dsp:nvSpPr>
        <dsp:cNvPr id="0" name=""/>
        <dsp:cNvSpPr/>
      </dsp:nvSpPr>
      <dsp:spPr>
        <a:xfrm>
          <a:off x="4390488" y="3611271"/>
          <a:ext cx="1097012" cy="1097012"/>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cap="none" spc="0" dirty="0">
              <a:ln/>
              <a:solidFill>
                <a:schemeClr val="tx1"/>
              </a:solidFill>
              <a:effectLst>
                <a:outerShdw blurRad="38100" dist="19050" dir="2700000" algn="tl" rotWithShape="0">
                  <a:schemeClr val="dk1">
                    <a:lumMod val="50000"/>
                    <a:alpha val="40000"/>
                  </a:schemeClr>
                </a:outerShdw>
              </a:effectLst>
            </a:rPr>
            <a:t>Submitting your proposal</a:t>
          </a:r>
        </a:p>
      </dsp:txBody>
      <dsp:txXfrm>
        <a:off x="4551142" y="3771925"/>
        <a:ext cx="775704" cy="775704"/>
      </dsp:txXfrm>
    </dsp:sp>
    <dsp:sp modelId="{27B182C1-6F5D-4134-8BB7-56150194437D}">
      <dsp:nvSpPr>
        <dsp:cNvPr id="0" name=""/>
        <dsp:cNvSpPr/>
      </dsp:nvSpPr>
      <dsp:spPr>
        <a:xfrm rot="10800000">
          <a:off x="3976955" y="3974656"/>
          <a:ext cx="292229" cy="370241"/>
        </a:xfrm>
        <a:prstGeom prst="rightArrow">
          <a:avLst>
            <a:gd name="adj1" fmla="val 60000"/>
            <a:gd name="adj2" fmla="val 5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1" kern="1200"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dsp:txBody>
      <dsp:txXfrm rot="10800000">
        <a:off x="4064624" y="4048704"/>
        <a:ext cx="204560" cy="222145"/>
      </dsp:txXfrm>
    </dsp:sp>
    <dsp:sp modelId="{68B9DCF4-2C32-406F-B19B-EA1AF6146D14}">
      <dsp:nvSpPr>
        <dsp:cNvPr id="0" name=""/>
        <dsp:cNvSpPr/>
      </dsp:nvSpPr>
      <dsp:spPr>
        <a:xfrm>
          <a:off x="2742099" y="3611271"/>
          <a:ext cx="1097012" cy="1097012"/>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cap="none" spc="0" dirty="0">
              <a:ln/>
              <a:solidFill>
                <a:schemeClr val="tx1"/>
              </a:solidFill>
              <a:effectLst>
                <a:outerShdw blurRad="38100" dist="19050" dir="2700000" algn="tl" rotWithShape="0">
                  <a:schemeClr val="dk1">
                    <a:lumMod val="50000"/>
                    <a:alpha val="40000"/>
                  </a:schemeClr>
                </a:outerShdw>
              </a:effectLst>
            </a:rPr>
            <a:t>Award negotiation and set-up</a:t>
          </a:r>
        </a:p>
      </dsp:txBody>
      <dsp:txXfrm>
        <a:off x="2902753" y="3771925"/>
        <a:ext cx="775704" cy="775704"/>
      </dsp:txXfrm>
    </dsp:sp>
    <dsp:sp modelId="{EA063970-7F8B-4D3A-A014-9FC189324374}">
      <dsp:nvSpPr>
        <dsp:cNvPr id="0" name=""/>
        <dsp:cNvSpPr/>
      </dsp:nvSpPr>
      <dsp:spPr>
        <a:xfrm rot="13885714">
          <a:off x="2635771" y="3336742"/>
          <a:ext cx="292229" cy="370241"/>
        </a:xfrm>
        <a:prstGeom prst="rightArrow">
          <a:avLst>
            <a:gd name="adj1" fmla="val 60000"/>
            <a:gd name="adj2" fmla="val 5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1" kern="1200"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dsp:txBody>
      <dsp:txXfrm rot="10800000">
        <a:off x="2706936" y="3445061"/>
        <a:ext cx="204560" cy="222145"/>
      </dsp:txXfrm>
    </dsp:sp>
    <dsp:sp modelId="{D3FBA078-3AC4-4A5A-837E-08E1BB794AD2}">
      <dsp:nvSpPr>
        <dsp:cNvPr id="0" name=""/>
        <dsp:cNvSpPr/>
      </dsp:nvSpPr>
      <dsp:spPr>
        <a:xfrm>
          <a:off x="1714346" y="2322509"/>
          <a:ext cx="1097012" cy="1097012"/>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cap="none" spc="0" dirty="0">
              <a:ln/>
              <a:solidFill>
                <a:schemeClr val="tx1"/>
              </a:solidFill>
              <a:effectLst>
                <a:outerShdw blurRad="38100" dist="19050" dir="2700000" algn="tl" rotWithShape="0">
                  <a:schemeClr val="dk1">
                    <a:lumMod val="50000"/>
                    <a:alpha val="40000"/>
                  </a:schemeClr>
                </a:outerShdw>
              </a:effectLst>
            </a:rPr>
            <a:t>Managing your award</a:t>
          </a:r>
        </a:p>
      </dsp:txBody>
      <dsp:txXfrm>
        <a:off x="1875000" y="2483163"/>
        <a:ext cx="775704" cy="775704"/>
      </dsp:txXfrm>
    </dsp:sp>
    <dsp:sp modelId="{1B02903C-1CFD-40B4-8A86-FC4932C77A3A}">
      <dsp:nvSpPr>
        <dsp:cNvPr id="0" name=""/>
        <dsp:cNvSpPr/>
      </dsp:nvSpPr>
      <dsp:spPr>
        <a:xfrm rot="16971429">
          <a:off x="2298298" y="1890428"/>
          <a:ext cx="292229" cy="370241"/>
        </a:xfrm>
        <a:prstGeom prst="righ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1" kern="1200"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dsp:txBody>
      <dsp:txXfrm>
        <a:off x="2332378" y="2007211"/>
        <a:ext cx="204560" cy="222145"/>
      </dsp:txXfrm>
    </dsp:sp>
    <dsp:sp modelId="{DD496EB2-594B-4671-A89C-257E4A8A3CDB}">
      <dsp:nvSpPr>
        <dsp:cNvPr id="0" name=""/>
        <dsp:cNvSpPr/>
      </dsp:nvSpPr>
      <dsp:spPr>
        <a:xfrm>
          <a:off x="2081147" y="715450"/>
          <a:ext cx="1097012" cy="1097012"/>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cap="none" spc="0" dirty="0">
              <a:ln/>
              <a:solidFill>
                <a:schemeClr val="tx1"/>
              </a:solidFill>
              <a:effectLst>
                <a:outerShdw blurRad="38100" dist="19050" dir="2700000" algn="tl" rotWithShape="0">
                  <a:schemeClr val="dk1">
                    <a:lumMod val="50000"/>
                    <a:alpha val="40000"/>
                  </a:schemeClr>
                </a:outerShdw>
              </a:effectLst>
            </a:rPr>
            <a:t>Award close-out </a:t>
          </a:r>
        </a:p>
      </dsp:txBody>
      <dsp:txXfrm>
        <a:off x="2241801" y="876104"/>
        <a:ext cx="775704" cy="775704"/>
      </dsp:txXfrm>
    </dsp:sp>
    <dsp:sp modelId="{4C2E35FD-E395-4ACC-8C7A-398C87CC5F9E}">
      <dsp:nvSpPr>
        <dsp:cNvPr id="0" name=""/>
        <dsp:cNvSpPr/>
      </dsp:nvSpPr>
      <dsp:spPr>
        <a:xfrm rot="20057143">
          <a:off x="3218660" y="724819"/>
          <a:ext cx="292229" cy="370241"/>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b="1" kern="1200"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dsp:txBody>
      <dsp:txXfrm>
        <a:off x="3223001" y="817886"/>
        <a:ext cx="204560" cy="222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25341-B185-4AD8-BE99-ED409224FC48}">
      <dsp:nvSpPr>
        <dsp:cNvPr id="0" name=""/>
        <dsp:cNvSpPr/>
      </dsp:nvSpPr>
      <dsp:spPr>
        <a:xfrm>
          <a:off x="3182515" y="1768"/>
          <a:ext cx="4767946" cy="2209707"/>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Notify the Office of Sponsored Programs (OSP), your Chair and Dean of your intent to submit a proposal</a:t>
          </a:r>
        </a:p>
        <a:p>
          <a:pPr marL="171450" lvl="1" indent="-171450" algn="l" defTabSz="800100">
            <a:lnSpc>
              <a:spcPct val="90000"/>
            </a:lnSpc>
            <a:spcBef>
              <a:spcPct val="0"/>
            </a:spcBef>
            <a:spcAft>
              <a:spcPct val="15000"/>
            </a:spcAft>
            <a:buChar char="•"/>
          </a:pPr>
          <a:r>
            <a:rPr lang="en-US" sz="1800" kern="1200" dirty="0"/>
            <a:t>PI reviews funding solicitation or funder/sponsor guidelines for required proposal elements</a:t>
          </a:r>
        </a:p>
        <a:p>
          <a:pPr marL="171450" lvl="1" indent="-171450" algn="l" defTabSz="800100">
            <a:lnSpc>
              <a:spcPct val="90000"/>
            </a:lnSpc>
            <a:spcBef>
              <a:spcPct val="0"/>
            </a:spcBef>
            <a:spcAft>
              <a:spcPct val="15000"/>
            </a:spcAft>
            <a:buChar char="•"/>
          </a:pPr>
          <a:endParaRPr lang="en-US" sz="1600" kern="1200" dirty="0"/>
        </a:p>
      </dsp:txBody>
      <dsp:txXfrm>
        <a:off x="3182515" y="277981"/>
        <a:ext cx="3939306" cy="1657281"/>
      </dsp:txXfrm>
    </dsp:sp>
    <dsp:sp modelId="{B0919092-6366-4FD8-A9CD-17B78BAC2948}">
      <dsp:nvSpPr>
        <dsp:cNvPr id="0" name=""/>
        <dsp:cNvSpPr/>
      </dsp:nvSpPr>
      <dsp:spPr>
        <a:xfrm>
          <a:off x="3883" y="208425"/>
          <a:ext cx="3178631" cy="179639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Proposal Workplan –</a:t>
          </a:r>
        </a:p>
        <a:p>
          <a:pPr marL="0" lvl="0" indent="0" algn="ctr" defTabSz="889000">
            <a:lnSpc>
              <a:spcPct val="90000"/>
            </a:lnSpc>
            <a:spcBef>
              <a:spcPct val="0"/>
            </a:spcBef>
            <a:spcAft>
              <a:spcPct val="35000"/>
            </a:spcAft>
            <a:buNone/>
          </a:pPr>
          <a:r>
            <a:rPr lang="en-US" sz="2000" kern="1200" dirty="0"/>
            <a:t>6 weeks prior to deadline</a:t>
          </a:r>
        </a:p>
      </dsp:txBody>
      <dsp:txXfrm>
        <a:off x="91576" y="296118"/>
        <a:ext cx="3003245" cy="1621008"/>
      </dsp:txXfrm>
    </dsp:sp>
    <dsp:sp modelId="{BE2966E7-3AC8-4BCA-BDA3-7B021E50096B}">
      <dsp:nvSpPr>
        <dsp:cNvPr id="0" name=""/>
        <dsp:cNvSpPr/>
      </dsp:nvSpPr>
      <dsp:spPr>
        <a:xfrm>
          <a:off x="3186393" y="2167615"/>
          <a:ext cx="4767946" cy="1462214"/>
        </a:xfrm>
        <a:prstGeom prst="rightArrow">
          <a:avLst>
            <a:gd name="adj1" fmla="val 75000"/>
            <a:gd name="adj2" fmla="val 50000"/>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ts val="0"/>
            </a:spcAft>
            <a:buFont typeface="Arial" panose="020B0604020202020204" pitchFamily="34" charset="0"/>
            <a:buChar char="•"/>
          </a:pPr>
          <a:r>
            <a:rPr lang="en-US" sz="1800" kern="1200" dirty="0"/>
            <a:t>Principal Investigator(s) begin drafting project description, develop budget and budget justification, and identify any Co-PIs, senior personnel or collaborators</a:t>
          </a:r>
        </a:p>
      </dsp:txBody>
      <dsp:txXfrm>
        <a:off x="3186393" y="2350392"/>
        <a:ext cx="4219616" cy="1096660"/>
      </dsp:txXfrm>
    </dsp:sp>
    <dsp:sp modelId="{78459825-B3ED-4D73-9A6C-A00B297F7CA0}">
      <dsp:nvSpPr>
        <dsp:cNvPr id="0" name=""/>
        <dsp:cNvSpPr/>
      </dsp:nvSpPr>
      <dsp:spPr>
        <a:xfrm>
          <a:off x="21" y="2361119"/>
          <a:ext cx="3178631" cy="1112531"/>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Proposal Package – </a:t>
          </a:r>
        </a:p>
        <a:p>
          <a:pPr marL="0" lvl="0" indent="0" algn="ctr" defTabSz="889000">
            <a:lnSpc>
              <a:spcPct val="90000"/>
            </a:lnSpc>
            <a:spcBef>
              <a:spcPct val="0"/>
            </a:spcBef>
            <a:spcAft>
              <a:spcPct val="35000"/>
            </a:spcAft>
            <a:buNone/>
          </a:pPr>
          <a:r>
            <a:rPr lang="en-US" sz="2000" kern="1200" dirty="0"/>
            <a:t>5 weeks prior to deadline</a:t>
          </a:r>
        </a:p>
      </dsp:txBody>
      <dsp:txXfrm>
        <a:off x="54330" y="2415428"/>
        <a:ext cx="3070013" cy="1003913"/>
      </dsp:txXfrm>
    </dsp:sp>
    <dsp:sp modelId="{F4E65923-F670-405E-9996-274B73CCF795}">
      <dsp:nvSpPr>
        <dsp:cNvPr id="0" name=""/>
        <dsp:cNvSpPr/>
      </dsp:nvSpPr>
      <dsp:spPr>
        <a:xfrm>
          <a:off x="3251721" y="3828564"/>
          <a:ext cx="4629533" cy="868666"/>
        </a:xfrm>
        <a:prstGeom prst="rightArrow">
          <a:avLst>
            <a:gd name="adj1" fmla="val 75000"/>
            <a:gd name="adj2" fmla="val 50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PI/Co-PI review any suggestions or input from colleagues, department chair or Dean</a:t>
          </a:r>
        </a:p>
      </dsp:txBody>
      <dsp:txXfrm>
        <a:off x="3251721" y="3937147"/>
        <a:ext cx="4303783" cy="651500"/>
      </dsp:txXfrm>
    </dsp:sp>
    <dsp:sp modelId="{E429ECE9-4F53-4F4B-A3B0-123D3836652D}">
      <dsp:nvSpPr>
        <dsp:cNvPr id="0" name=""/>
        <dsp:cNvSpPr/>
      </dsp:nvSpPr>
      <dsp:spPr>
        <a:xfrm>
          <a:off x="73090" y="3875712"/>
          <a:ext cx="3178631" cy="774371"/>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Drafting and Editing – </a:t>
          </a:r>
        </a:p>
        <a:p>
          <a:pPr marL="0" lvl="0" indent="0" algn="ctr" defTabSz="889000">
            <a:lnSpc>
              <a:spcPct val="90000"/>
            </a:lnSpc>
            <a:spcBef>
              <a:spcPct val="0"/>
            </a:spcBef>
            <a:spcAft>
              <a:spcPct val="35000"/>
            </a:spcAft>
            <a:buNone/>
          </a:pPr>
          <a:r>
            <a:rPr lang="en-US" sz="2000" kern="1200" dirty="0"/>
            <a:t>4 weeks prior to deadline</a:t>
          </a:r>
        </a:p>
      </dsp:txBody>
      <dsp:txXfrm>
        <a:off x="110892" y="3913514"/>
        <a:ext cx="3103027" cy="6987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50AC8-A79C-4E54-AA6A-91B0A68F3FF3}">
      <dsp:nvSpPr>
        <dsp:cNvPr id="0" name=""/>
        <dsp:cNvSpPr/>
      </dsp:nvSpPr>
      <dsp:spPr>
        <a:xfrm>
          <a:off x="3175803" y="168212"/>
          <a:ext cx="4752101" cy="1285042"/>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Work with OSP to finalize budget and budget justification for submission</a:t>
          </a:r>
        </a:p>
        <a:p>
          <a:pPr marL="171450" lvl="1" indent="-171450" algn="l" defTabSz="711200">
            <a:lnSpc>
              <a:spcPct val="90000"/>
            </a:lnSpc>
            <a:spcBef>
              <a:spcPct val="0"/>
            </a:spcBef>
            <a:spcAft>
              <a:spcPct val="15000"/>
            </a:spcAft>
            <a:buChar char="•"/>
          </a:pPr>
          <a:r>
            <a:rPr lang="en-US" sz="1600" kern="1200" dirty="0"/>
            <a:t>Request vendor quotes</a:t>
          </a:r>
        </a:p>
        <a:p>
          <a:pPr marL="171450" lvl="1" indent="-171450" algn="l" defTabSz="711200">
            <a:lnSpc>
              <a:spcPct val="90000"/>
            </a:lnSpc>
            <a:spcBef>
              <a:spcPct val="0"/>
            </a:spcBef>
            <a:spcAft>
              <a:spcPct val="15000"/>
            </a:spcAft>
            <a:buChar char="•"/>
          </a:pPr>
          <a:r>
            <a:rPr lang="en-US" sz="1600" kern="1200" dirty="0"/>
            <a:t>Finalize proposal narrative/project description</a:t>
          </a:r>
        </a:p>
      </dsp:txBody>
      <dsp:txXfrm>
        <a:off x="3175803" y="328842"/>
        <a:ext cx="4270210" cy="963782"/>
      </dsp:txXfrm>
    </dsp:sp>
    <dsp:sp modelId="{5DF202E9-4191-4508-9A4B-DD971B54387C}">
      <dsp:nvSpPr>
        <dsp:cNvPr id="0" name=""/>
        <dsp:cNvSpPr/>
      </dsp:nvSpPr>
      <dsp:spPr>
        <a:xfrm>
          <a:off x="21" y="308789"/>
          <a:ext cx="3168067" cy="101550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Budget &amp; Budget Justification – </a:t>
          </a:r>
        </a:p>
        <a:p>
          <a:pPr marL="0" lvl="0" indent="0" algn="ctr" defTabSz="889000">
            <a:lnSpc>
              <a:spcPct val="90000"/>
            </a:lnSpc>
            <a:spcBef>
              <a:spcPct val="0"/>
            </a:spcBef>
            <a:spcAft>
              <a:spcPct val="35000"/>
            </a:spcAft>
            <a:buNone/>
          </a:pPr>
          <a:r>
            <a:rPr lang="en-US" sz="2000" kern="1200" dirty="0"/>
            <a:t>3 weeks prior to deadline</a:t>
          </a:r>
        </a:p>
      </dsp:txBody>
      <dsp:txXfrm>
        <a:off x="49594" y="358362"/>
        <a:ext cx="3068921" cy="916359"/>
      </dsp:txXfrm>
    </dsp:sp>
    <dsp:sp modelId="{FA1634DE-E1BC-4F28-9488-6A60BF5F0F3C}">
      <dsp:nvSpPr>
        <dsp:cNvPr id="0" name=""/>
        <dsp:cNvSpPr/>
      </dsp:nvSpPr>
      <dsp:spPr>
        <a:xfrm>
          <a:off x="3175803" y="1470473"/>
          <a:ext cx="4752101" cy="1941087"/>
        </a:xfrm>
        <a:prstGeom prst="rightArrow">
          <a:avLst>
            <a:gd name="adj1" fmla="val 75000"/>
            <a:gd name="adj2" fmla="val 50000"/>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If submitting online, PI will upload final documents received from OSP to </a:t>
          </a:r>
          <a:r>
            <a:rPr lang="en-US" sz="1600" kern="1200" dirty="0" err="1"/>
            <a:t>FastLane</a:t>
          </a:r>
          <a:r>
            <a:rPr lang="en-US" sz="1600" kern="1200" dirty="0"/>
            <a:t>, grants.gov, etc. and grant OSP access for final review and submission</a:t>
          </a:r>
        </a:p>
        <a:p>
          <a:pPr marL="171450" lvl="1" indent="-171450" algn="l" defTabSz="711200">
            <a:lnSpc>
              <a:spcPct val="90000"/>
            </a:lnSpc>
            <a:spcBef>
              <a:spcPct val="0"/>
            </a:spcBef>
            <a:spcAft>
              <a:spcPts val="0"/>
            </a:spcAft>
            <a:buChar char="•"/>
          </a:pPr>
          <a:r>
            <a:rPr lang="en-US" sz="1600" kern="1200" dirty="0"/>
            <a:t>Completed Proposal Routing Form with PI, Dean and Chair signatures is forwarded to OSP</a:t>
          </a:r>
        </a:p>
      </dsp:txBody>
      <dsp:txXfrm>
        <a:off x="3175803" y="1713109"/>
        <a:ext cx="4024193" cy="1455815"/>
      </dsp:txXfrm>
    </dsp:sp>
    <dsp:sp modelId="{3A13A8A2-D675-47B7-B179-9F027068777D}">
      <dsp:nvSpPr>
        <dsp:cNvPr id="0" name=""/>
        <dsp:cNvSpPr/>
      </dsp:nvSpPr>
      <dsp:spPr>
        <a:xfrm>
          <a:off x="21" y="1771228"/>
          <a:ext cx="3168067" cy="1344651"/>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Final Proposal Package – </a:t>
          </a:r>
        </a:p>
        <a:p>
          <a:pPr marL="0" lvl="0" indent="0" algn="ctr" defTabSz="889000">
            <a:lnSpc>
              <a:spcPct val="90000"/>
            </a:lnSpc>
            <a:spcBef>
              <a:spcPct val="0"/>
            </a:spcBef>
            <a:spcAft>
              <a:spcPct val="35000"/>
            </a:spcAft>
            <a:buNone/>
          </a:pPr>
          <a:r>
            <a:rPr lang="en-US" sz="2000" kern="1200" dirty="0"/>
            <a:t>14 business days prior to deadline</a:t>
          </a:r>
        </a:p>
      </dsp:txBody>
      <dsp:txXfrm>
        <a:off x="65661" y="1836868"/>
        <a:ext cx="3036787" cy="1213371"/>
      </dsp:txXfrm>
    </dsp:sp>
    <dsp:sp modelId="{10E3B435-DBAB-4CFF-A499-5CFF4235AB61}">
      <dsp:nvSpPr>
        <dsp:cNvPr id="0" name=""/>
        <dsp:cNvSpPr/>
      </dsp:nvSpPr>
      <dsp:spPr>
        <a:xfrm>
          <a:off x="3171938" y="3318154"/>
          <a:ext cx="4752101" cy="1990387"/>
        </a:xfrm>
        <a:prstGeom prst="rightArrow">
          <a:avLst>
            <a:gd name="adj1" fmla="val 75000"/>
            <a:gd name="adj2" fmla="val 50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No changes are allowed to the proposal documents or budget</a:t>
          </a:r>
        </a:p>
        <a:p>
          <a:pPr marL="171450" lvl="1" indent="-171450" algn="l" defTabSz="711200">
            <a:lnSpc>
              <a:spcPct val="90000"/>
            </a:lnSpc>
            <a:spcBef>
              <a:spcPct val="0"/>
            </a:spcBef>
            <a:spcAft>
              <a:spcPct val="15000"/>
            </a:spcAft>
            <a:buChar char="•"/>
          </a:pPr>
          <a:r>
            <a:rPr lang="en-US" sz="1600" kern="1200" dirty="0"/>
            <a:t>OSP will notify PI/Co-PI that proposal has been approved and is ready for submission</a:t>
          </a:r>
        </a:p>
        <a:p>
          <a:pPr marL="171450" lvl="1" indent="-171450" algn="l" defTabSz="711200">
            <a:lnSpc>
              <a:spcPct val="90000"/>
            </a:lnSpc>
            <a:spcBef>
              <a:spcPct val="0"/>
            </a:spcBef>
            <a:spcAft>
              <a:spcPct val="15000"/>
            </a:spcAft>
            <a:buChar char="•"/>
          </a:pPr>
          <a:r>
            <a:rPr lang="en-US" sz="1600" kern="1200" dirty="0"/>
            <a:t>Submission should be scheduled 24-48 hours prior to deadline</a:t>
          </a:r>
        </a:p>
      </dsp:txBody>
      <dsp:txXfrm>
        <a:off x="3171938" y="3566952"/>
        <a:ext cx="4005706" cy="1492791"/>
      </dsp:txXfrm>
    </dsp:sp>
    <dsp:sp modelId="{A2DA6C78-F9C6-408C-B115-4122A51A1F07}">
      <dsp:nvSpPr>
        <dsp:cNvPr id="0" name=""/>
        <dsp:cNvSpPr/>
      </dsp:nvSpPr>
      <dsp:spPr>
        <a:xfrm>
          <a:off x="3871" y="3813260"/>
          <a:ext cx="3168067" cy="1000176"/>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Week of solicitation deadline</a:t>
          </a:r>
        </a:p>
      </dsp:txBody>
      <dsp:txXfrm>
        <a:off x="52696" y="3862085"/>
        <a:ext cx="3070417" cy="90252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B5E77C1-2AB7-4226-AFC2-010510D3DB80}" type="datetimeFigureOut">
              <a:rPr lang="en-US" smtClean="0"/>
              <a:t>10/25/2019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B6973D-2267-4F6E-8FF2-2BD7D5044EAD}" type="slidenum">
              <a:rPr lang="en-US" smtClean="0"/>
              <a:t>‹#›</a:t>
            </a:fld>
            <a:endParaRPr lang="en-US"/>
          </a:p>
        </p:txBody>
      </p:sp>
    </p:spTree>
    <p:extLst>
      <p:ext uri="{BB962C8B-B14F-4D97-AF65-F5344CB8AC3E}">
        <p14:creationId xmlns:p14="http://schemas.microsoft.com/office/powerpoint/2010/main" val="1606345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600">
                <a:solidFill>
                  <a:schemeClr val="tx1"/>
                </a:solidFill>
                <a:latin typeface="Times New Roman" panose="02020603050405020304" pitchFamily="18" charset="0"/>
                <a:ea typeface="MS PGothic" panose="020B0600070205080204" pitchFamily="34" charset="-128"/>
              </a:defRPr>
            </a:lvl1pPr>
            <a:lvl2pPr marL="742950" indent="-285750" defTabSz="925513">
              <a:defRPr sz="2600">
                <a:solidFill>
                  <a:schemeClr val="tx1"/>
                </a:solidFill>
                <a:latin typeface="Times New Roman" panose="02020603050405020304" pitchFamily="18" charset="0"/>
                <a:ea typeface="MS PGothic" panose="020B0600070205080204" pitchFamily="34" charset="-128"/>
              </a:defRPr>
            </a:lvl2pPr>
            <a:lvl3pPr marL="1143000" indent="-228600" defTabSz="925513">
              <a:defRPr sz="2600">
                <a:solidFill>
                  <a:schemeClr val="tx1"/>
                </a:solidFill>
                <a:latin typeface="Times New Roman" panose="02020603050405020304" pitchFamily="18" charset="0"/>
                <a:ea typeface="MS PGothic" panose="020B0600070205080204" pitchFamily="34" charset="-128"/>
              </a:defRPr>
            </a:lvl3pPr>
            <a:lvl4pPr marL="1600200" indent="-228600" defTabSz="925513">
              <a:defRPr sz="2600">
                <a:solidFill>
                  <a:schemeClr val="tx1"/>
                </a:solidFill>
                <a:latin typeface="Times New Roman" panose="02020603050405020304" pitchFamily="18" charset="0"/>
                <a:ea typeface="MS PGothic" panose="020B0600070205080204" pitchFamily="34" charset="-128"/>
              </a:defRPr>
            </a:lvl4pPr>
            <a:lvl5pPr marL="2057400" indent="-228600" defTabSz="925513">
              <a:defRPr sz="2600">
                <a:solidFill>
                  <a:schemeClr val="tx1"/>
                </a:solidFill>
                <a:latin typeface="Times New Roman" panose="02020603050405020304" pitchFamily="18" charset="0"/>
                <a:ea typeface="MS PGothic" panose="020B0600070205080204" pitchFamily="34" charset="-128"/>
              </a:defRPr>
            </a:lvl5pPr>
            <a:lvl6pPr marL="2514600" indent="-228600" defTabSz="925513"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6pPr>
            <a:lvl7pPr marL="2971800" indent="-228600" defTabSz="925513"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7pPr>
            <a:lvl8pPr marL="3429000" indent="-228600" defTabSz="925513"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8pPr>
            <a:lvl9pPr marL="3886200" indent="-228600" defTabSz="925513"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9pPr>
          </a:lstStyle>
          <a:p>
            <a:fld id="{49DF43F1-53B8-44AD-AFE5-53488A6E26D7}" type="slidenum">
              <a:rPr lang="en-US" altLang="en-US" sz="1100" smtClean="0"/>
              <a:pPr/>
              <a:t>5</a:t>
            </a:fld>
            <a:endParaRPr lang="en-US" altLang="en-US" sz="1100"/>
          </a:p>
        </p:txBody>
      </p:sp>
    </p:spTree>
    <p:extLst>
      <p:ext uri="{BB962C8B-B14F-4D97-AF65-F5344CB8AC3E}">
        <p14:creationId xmlns:p14="http://schemas.microsoft.com/office/powerpoint/2010/main" val="414558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1000" b="1" dirty="0">
              <a:latin typeface="Arial" panose="020B0604020202020204" pitchFamily="34" charset="0"/>
            </a:endParaRPr>
          </a:p>
        </p:txBody>
      </p:sp>
    </p:spTree>
    <p:extLst>
      <p:ext uri="{BB962C8B-B14F-4D97-AF65-F5344CB8AC3E}">
        <p14:creationId xmlns:p14="http://schemas.microsoft.com/office/powerpoint/2010/main" val="14221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latin typeface="Arial" panose="020B0604020202020204" pitchFamily="34"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600">
                <a:solidFill>
                  <a:schemeClr val="tx1"/>
                </a:solidFill>
                <a:latin typeface="Times New Roman" panose="02020603050405020304" pitchFamily="18" charset="0"/>
                <a:ea typeface="MS PGothic" panose="020B0600070205080204" pitchFamily="34" charset="-128"/>
              </a:defRPr>
            </a:lvl1pPr>
            <a:lvl2pPr marL="742950" indent="-285750" defTabSz="925513">
              <a:defRPr sz="2600">
                <a:solidFill>
                  <a:schemeClr val="tx1"/>
                </a:solidFill>
                <a:latin typeface="Times New Roman" panose="02020603050405020304" pitchFamily="18" charset="0"/>
                <a:ea typeface="MS PGothic" panose="020B0600070205080204" pitchFamily="34" charset="-128"/>
              </a:defRPr>
            </a:lvl2pPr>
            <a:lvl3pPr marL="1143000" indent="-228600" defTabSz="925513">
              <a:defRPr sz="2600">
                <a:solidFill>
                  <a:schemeClr val="tx1"/>
                </a:solidFill>
                <a:latin typeface="Times New Roman" panose="02020603050405020304" pitchFamily="18" charset="0"/>
                <a:ea typeface="MS PGothic" panose="020B0600070205080204" pitchFamily="34" charset="-128"/>
              </a:defRPr>
            </a:lvl3pPr>
            <a:lvl4pPr marL="1600200" indent="-228600" defTabSz="925513">
              <a:defRPr sz="2600">
                <a:solidFill>
                  <a:schemeClr val="tx1"/>
                </a:solidFill>
                <a:latin typeface="Times New Roman" panose="02020603050405020304" pitchFamily="18" charset="0"/>
                <a:ea typeface="MS PGothic" panose="020B0600070205080204" pitchFamily="34" charset="-128"/>
              </a:defRPr>
            </a:lvl4pPr>
            <a:lvl5pPr marL="2057400" indent="-228600" defTabSz="925513">
              <a:defRPr sz="2600">
                <a:solidFill>
                  <a:schemeClr val="tx1"/>
                </a:solidFill>
                <a:latin typeface="Times New Roman" panose="02020603050405020304" pitchFamily="18" charset="0"/>
                <a:ea typeface="MS PGothic" panose="020B0600070205080204" pitchFamily="34" charset="-128"/>
              </a:defRPr>
            </a:lvl5pPr>
            <a:lvl6pPr marL="2514600" indent="-228600" defTabSz="925513"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6pPr>
            <a:lvl7pPr marL="2971800" indent="-228600" defTabSz="925513"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7pPr>
            <a:lvl8pPr marL="3429000" indent="-228600" defTabSz="925513"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8pPr>
            <a:lvl9pPr marL="3886200" indent="-228600" defTabSz="925513"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9pPr>
          </a:lstStyle>
          <a:p>
            <a:fld id="{304C4C25-1585-40D9-80BB-79C587D31782}" type="slidenum">
              <a:rPr lang="en-US" altLang="en-US" sz="1100" smtClean="0"/>
              <a:pPr/>
              <a:t>9</a:t>
            </a:fld>
            <a:endParaRPr lang="en-US" altLang="en-US" sz="1100"/>
          </a:p>
        </p:txBody>
      </p:sp>
    </p:spTree>
    <p:extLst>
      <p:ext uri="{BB962C8B-B14F-4D97-AF65-F5344CB8AC3E}">
        <p14:creationId xmlns:p14="http://schemas.microsoft.com/office/powerpoint/2010/main" val="920023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236663" y="704850"/>
            <a:ext cx="4695825" cy="3522663"/>
          </a:xfrm>
          <a:ln/>
        </p:spPr>
      </p:sp>
      <p:sp>
        <p:nvSpPr>
          <p:cNvPr id="25603" name="Rectangle 3"/>
          <p:cNvSpPr>
            <a:spLocks noGrp="1" noChangeArrowheads="1"/>
          </p:cNvSpPr>
          <p:nvPr>
            <p:ph type="body" idx="1"/>
          </p:nvPr>
        </p:nvSpPr>
        <p:spPr>
          <a:xfrm>
            <a:off x="717268" y="4460897"/>
            <a:ext cx="5731651" cy="42235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solidFill>
                <a:srgbClr val="2D2D8A"/>
              </a:solidFill>
              <a:latin typeface="Arial" panose="020B0604020202020204" pitchFamily="34" charset="0"/>
            </a:endParaRPr>
          </a:p>
        </p:txBody>
      </p:sp>
    </p:spTree>
    <p:extLst>
      <p:ext uri="{BB962C8B-B14F-4D97-AF65-F5344CB8AC3E}">
        <p14:creationId xmlns:p14="http://schemas.microsoft.com/office/powerpoint/2010/main" val="119218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8076_MC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Subtitle 2"/>
          <p:cNvSpPr>
            <a:spLocks noGrp="1"/>
          </p:cNvSpPr>
          <p:nvPr>
            <p:ph type="subTitle" idx="1" hasCustomPrompt="1"/>
          </p:nvPr>
        </p:nvSpPr>
        <p:spPr>
          <a:xfrm>
            <a:off x="1965514" y="4224247"/>
            <a:ext cx="6400800" cy="1752600"/>
          </a:xfrm>
        </p:spPr>
        <p:txBody>
          <a:bodyPr anchor="t">
            <a:normAutofit/>
          </a:bodyPr>
          <a:lstStyle>
            <a:lvl1pPr marL="0" indent="0" algn="l">
              <a:buNone/>
              <a:defRPr sz="1600">
                <a:solidFill>
                  <a:srgbClr val="FED517"/>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Date</a:t>
            </a:r>
          </a:p>
        </p:txBody>
      </p:sp>
    </p:spTree>
    <p:extLst>
      <p:ext uri="{BB962C8B-B14F-4D97-AF65-F5344CB8AC3E}">
        <p14:creationId xmlns:p14="http://schemas.microsoft.com/office/powerpoint/2010/main" val="1569761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8076_MC_PPT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normAutofit/>
          </a:bodyPr>
          <a:lstStyle>
            <a:lvl1pPr algn="l">
              <a:defRPr sz="2000" b="1">
                <a:solidFill>
                  <a:srgbClr val="00213F"/>
                </a:solidFill>
                <a:latin typeface="Arial"/>
                <a:cs typeface="Aria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200">
                <a:solidFill>
                  <a:srgbClr val="00213F"/>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909119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8076_MC_PPT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normAutofit/>
          </a:bodyPr>
          <a:lstStyle>
            <a:lvl1pPr algn="l">
              <a:defRPr sz="3000" b="1">
                <a:solidFill>
                  <a:srgbClr val="00213F"/>
                </a:solidFill>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sz="3000">
                <a:solidFill>
                  <a:srgbClr val="00213F"/>
                </a:solidFill>
                <a:latin typeface="Arial"/>
                <a:cs typeface="Arial"/>
              </a:defRPr>
            </a:lvl1pPr>
            <a:lvl2pPr>
              <a:defRPr sz="2600">
                <a:solidFill>
                  <a:srgbClr val="00213F"/>
                </a:solidFill>
                <a:latin typeface="Arial"/>
                <a:cs typeface="Arial"/>
              </a:defRPr>
            </a:lvl2pPr>
            <a:lvl3pPr>
              <a:defRPr sz="2600">
                <a:solidFill>
                  <a:srgbClr val="00213F"/>
                </a:solidFill>
                <a:latin typeface="Arial"/>
                <a:cs typeface="Arial"/>
              </a:defRPr>
            </a:lvl3pPr>
            <a:lvl4pPr>
              <a:defRPr sz="2000">
                <a:solidFill>
                  <a:srgbClr val="00213F"/>
                </a:solidFill>
                <a:latin typeface="Arial"/>
                <a:cs typeface="Arial"/>
              </a:defRPr>
            </a:lvl4pPr>
            <a:lvl5pPr>
              <a:defRPr sz="20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8064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8076_MC_PPT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hasCustomPrompt="1"/>
          </p:nvPr>
        </p:nvSpPr>
        <p:spPr>
          <a:xfrm>
            <a:off x="6629400" y="274638"/>
            <a:ext cx="2057400" cy="5851525"/>
          </a:xfrm>
        </p:spPr>
        <p:txBody>
          <a:bodyPr vert="eaVert">
            <a:normAutofit/>
          </a:bodyPr>
          <a:lstStyle>
            <a:lvl1pPr algn="l">
              <a:defRPr sz="3000" b="1">
                <a:solidFill>
                  <a:srgbClr val="00213F"/>
                </a:solidFill>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3000">
                <a:solidFill>
                  <a:srgbClr val="00213F"/>
                </a:solidFill>
                <a:latin typeface="Arial"/>
                <a:cs typeface="Arial"/>
              </a:defRPr>
            </a:lvl1pPr>
            <a:lvl2pPr>
              <a:defRPr sz="2600">
                <a:solidFill>
                  <a:srgbClr val="00213F"/>
                </a:solidFill>
                <a:latin typeface="Arial"/>
                <a:cs typeface="Arial"/>
              </a:defRPr>
            </a:lvl2pPr>
            <a:lvl3pPr>
              <a:defRPr sz="2600">
                <a:solidFill>
                  <a:srgbClr val="00213F"/>
                </a:solidFill>
                <a:latin typeface="Arial"/>
                <a:cs typeface="Arial"/>
              </a:defRPr>
            </a:lvl3pPr>
            <a:lvl4pPr>
              <a:defRPr sz="2000">
                <a:solidFill>
                  <a:srgbClr val="00213F"/>
                </a:solidFill>
                <a:latin typeface="Arial"/>
                <a:cs typeface="Arial"/>
              </a:defRPr>
            </a:lvl4pPr>
            <a:lvl5pPr>
              <a:defRPr sz="2000">
                <a:solidFill>
                  <a:srgbClr val="00213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3486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8076_MC_PPT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99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8076_MC_PPT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normAutofit/>
          </a:bodyPr>
          <a:lstStyle>
            <a:lvl1pPr algn="l">
              <a:defRPr sz="3000" b="1">
                <a:solidFill>
                  <a:srgbClr val="00213F"/>
                </a:solidFill>
                <a:latin typeface="Arial"/>
                <a:cs typeface="Arial"/>
              </a:defRPr>
            </a:lvl1pPr>
          </a:lstStyle>
          <a:p>
            <a:r>
              <a:rPr lang="en-US" dirty="0"/>
              <a:t>CLICK TO EDIT MASTER TITLE STYLE</a:t>
            </a:r>
          </a:p>
        </p:txBody>
      </p:sp>
      <p:sp>
        <p:nvSpPr>
          <p:cNvPr id="3" name="Content Placeholder 2"/>
          <p:cNvSpPr>
            <a:spLocks noGrp="1"/>
          </p:cNvSpPr>
          <p:nvPr>
            <p:ph idx="1"/>
          </p:nvPr>
        </p:nvSpPr>
        <p:spPr/>
        <p:txBody>
          <a:bodyPr/>
          <a:lstStyle>
            <a:lvl1pPr>
              <a:defRPr sz="3000">
                <a:solidFill>
                  <a:srgbClr val="00213F"/>
                </a:solidFill>
                <a:latin typeface="Arial"/>
                <a:cs typeface="Arial"/>
              </a:defRPr>
            </a:lvl1pPr>
            <a:lvl2pPr>
              <a:defRPr sz="2600">
                <a:solidFill>
                  <a:srgbClr val="00213F"/>
                </a:solidFill>
                <a:latin typeface="Arial"/>
                <a:cs typeface="Arial"/>
              </a:defRPr>
            </a:lvl2pPr>
            <a:lvl3pPr>
              <a:defRPr sz="2600">
                <a:solidFill>
                  <a:srgbClr val="00213F"/>
                </a:solidFill>
                <a:latin typeface="Arial"/>
                <a:cs typeface="Arial"/>
              </a:defRPr>
            </a:lvl3pPr>
            <a:lvl4pPr>
              <a:defRPr>
                <a:solidFill>
                  <a:srgbClr val="00213F"/>
                </a:solidFill>
                <a:latin typeface="Arial"/>
                <a:cs typeface="Arial"/>
              </a:defRPr>
            </a:lvl4pPr>
            <a:lvl5pPr>
              <a:defRPr>
                <a:solidFill>
                  <a:srgbClr val="00213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7412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8076_MC_PPT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normAutofit/>
          </a:bodyPr>
          <a:lstStyle>
            <a:lvl1pPr algn="l">
              <a:defRPr sz="3000" b="1" cap="all">
                <a:solidFill>
                  <a:srgbClr val="00213F"/>
                </a:solidFill>
                <a:latin typeface="Arial"/>
                <a:cs typeface="Aria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5062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8076_MC_PPT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normAutofit/>
          </a:bodyPr>
          <a:lstStyle>
            <a:lvl1pPr algn="l">
              <a:defRPr sz="3000" b="1">
                <a:solidFill>
                  <a:srgbClr val="00213F"/>
                </a:solidFill>
                <a:latin typeface="Aial"/>
                <a:cs typeface="Aia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3000">
                <a:solidFill>
                  <a:srgbClr val="00213F"/>
                </a:solidFill>
                <a:latin typeface="Arial"/>
                <a:cs typeface="Arial"/>
              </a:defRPr>
            </a:lvl1pPr>
            <a:lvl2pPr>
              <a:defRPr sz="2600">
                <a:solidFill>
                  <a:srgbClr val="00213F"/>
                </a:solidFill>
                <a:latin typeface="Arial"/>
                <a:cs typeface="Arial"/>
              </a:defRPr>
            </a:lvl2pPr>
            <a:lvl3pPr>
              <a:defRPr sz="2600">
                <a:solidFill>
                  <a:srgbClr val="00213F"/>
                </a:solidFill>
                <a:latin typeface="Arial"/>
                <a:cs typeface="Arial"/>
              </a:defRPr>
            </a:lvl3pPr>
            <a:lvl4pPr>
              <a:defRPr sz="2000">
                <a:solidFill>
                  <a:srgbClr val="00213F"/>
                </a:solidFill>
                <a:latin typeface="Arial"/>
                <a:cs typeface="Arial"/>
              </a:defRPr>
            </a:lvl4pPr>
            <a:lvl5pPr>
              <a:defRPr sz="2000">
                <a:solidFill>
                  <a:srgbClr val="00213F"/>
                </a:solidFill>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3000">
                <a:solidFill>
                  <a:srgbClr val="00213F"/>
                </a:solidFill>
                <a:latin typeface="Arial"/>
                <a:cs typeface="Arial"/>
              </a:defRPr>
            </a:lvl1pPr>
            <a:lvl2pPr>
              <a:defRPr sz="2600">
                <a:solidFill>
                  <a:srgbClr val="00213F"/>
                </a:solidFill>
                <a:latin typeface="Arial"/>
                <a:cs typeface="Arial"/>
              </a:defRPr>
            </a:lvl2pPr>
            <a:lvl3pPr>
              <a:defRPr sz="2600">
                <a:solidFill>
                  <a:srgbClr val="00213F"/>
                </a:solidFill>
                <a:latin typeface="Arial"/>
                <a:cs typeface="Arial"/>
              </a:defRPr>
            </a:lvl3pPr>
            <a:lvl4pPr>
              <a:defRPr sz="2000">
                <a:solidFill>
                  <a:srgbClr val="00213F"/>
                </a:solidFill>
                <a:latin typeface="Arial"/>
                <a:cs typeface="Arial"/>
              </a:defRPr>
            </a:lvl4pPr>
            <a:lvl5pPr>
              <a:defRPr sz="2000">
                <a:solidFill>
                  <a:srgbClr val="00213F"/>
                </a:solidFill>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3357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8076_MC_PPT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normAutofit/>
          </a:bodyPr>
          <a:lstStyle>
            <a:lvl1pPr algn="l">
              <a:defRPr sz="3000" b="1">
                <a:solidFill>
                  <a:srgbClr val="00213F"/>
                </a:solidFill>
                <a:latin typeface="Arial"/>
                <a:cs typeface="Aria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solidFill>
                  <a:srgbClr val="00213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solidFill>
                  <a:srgbClr val="00213F"/>
                </a:solidFill>
                <a:latin typeface="Arial"/>
                <a:cs typeface="Arial"/>
              </a:defRPr>
            </a:lvl1pPr>
            <a:lvl2pPr>
              <a:defRPr sz="1800">
                <a:solidFill>
                  <a:srgbClr val="00213F"/>
                </a:solidFill>
                <a:latin typeface="Arial"/>
                <a:cs typeface="Arial"/>
              </a:defRPr>
            </a:lvl2pPr>
            <a:lvl3pPr>
              <a:defRPr sz="1800">
                <a:solidFill>
                  <a:srgbClr val="00213F"/>
                </a:solidFill>
                <a:latin typeface="Arial"/>
                <a:cs typeface="Arial"/>
              </a:defRPr>
            </a:lvl3pPr>
            <a:lvl4pPr>
              <a:defRPr sz="1600">
                <a:solidFill>
                  <a:srgbClr val="00213F"/>
                </a:solidFill>
                <a:latin typeface="Arial"/>
                <a:cs typeface="Arial"/>
              </a:defRPr>
            </a:lvl4pPr>
            <a:lvl5pPr>
              <a:defRPr sz="1600">
                <a:solidFill>
                  <a:srgbClr val="00213F"/>
                </a:solidFill>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rgbClr val="00213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solidFill>
                  <a:srgbClr val="00213F"/>
                </a:solidFill>
                <a:latin typeface="Arial"/>
                <a:cs typeface="Arial"/>
              </a:defRPr>
            </a:lvl1pPr>
            <a:lvl2pPr>
              <a:defRPr sz="1800">
                <a:solidFill>
                  <a:srgbClr val="00213F"/>
                </a:solidFill>
                <a:latin typeface="Arial"/>
                <a:cs typeface="Arial"/>
              </a:defRPr>
            </a:lvl2pPr>
            <a:lvl3pPr>
              <a:defRPr sz="1800">
                <a:solidFill>
                  <a:srgbClr val="00213F"/>
                </a:solidFill>
                <a:latin typeface="Arial"/>
                <a:cs typeface="Arial"/>
              </a:defRPr>
            </a:lvl3pPr>
            <a:lvl4pPr>
              <a:defRPr sz="1600">
                <a:solidFill>
                  <a:srgbClr val="00213F"/>
                </a:solidFill>
                <a:latin typeface="Arial"/>
                <a:cs typeface="Arial"/>
              </a:defRPr>
            </a:lvl4pPr>
            <a:lvl5pPr>
              <a:defRPr sz="1600">
                <a:solidFill>
                  <a:srgbClr val="00213F"/>
                </a:solidFill>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124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8076_MC_PPT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0"/>
            <a:ext cx="8229600" cy="6858000"/>
          </a:xfrm>
        </p:spPr>
        <p:txBody>
          <a:bodyPr>
            <a:normAutofit/>
          </a:bodyPr>
          <a:lstStyle>
            <a:lvl1pPr algn="l">
              <a:defRPr sz="2000">
                <a:solidFill>
                  <a:schemeClr val="bg1"/>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68864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8076_MC_PPT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0"/>
            <a:ext cx="8229600" cy="6858000"/>
          </a:xfrm>
        </p:spPr>
        <p:txBody>
          <a:bodyPr>
            <a:normAutofit/>
          </a:bodyPr>
          <a:lstStyle>
            <a:lvl1pPr algn="l">
              <a:defRPr sz="2000">
                <a:solidFill>
                  <a:srgbClr val="FFFFF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608543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6" name="Picture 5" descr="8076_MC_PPT1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0"/>
            <a:ext cx="8229600" cy="6858000"/>
          </a:xfrm>
        </p:spPr>
        <p:txBody>
          <a:bodyPr>
            <a:normAutofit/>
          </a:bodyPr>
          <a:lstStyle>
            <a:lvl1pPr algn="l">
              <a:defRPr sz="2000" b="0">
                <a:solidFill>
                  <a:srgbClr val="FFFFF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65768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8076_MC_PPT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solidFill>
                  <a:srgbClr val="00213F"/>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000">
                <a:solidFill>
                  <a:srgbClr val="00213F"/>
                </a:solidFill>
                <a:latin typeface="Arial"/>
                <a:cs typeface="Arial"/>
              </a:defRPr>
            </a:lvl1pPr>
            <a:lvl2pPr>
              <a:defRPr sz="2600">
                <a:solidFill>
                  <a:srgbClr val="00213F"/>
                </a:solidFill>
                <a:latin typeface="Arial"/>
                <a:cs typeface="Arial"/>
              </a:defRPr>
            </a:lvl2pPr>
            <a:lvl3pPr>
              <a:defRPr sz="2600">
                <a:solidFill>
                  <a:srgbClr val="00213F"/>
                </a:solidFill>
                <a:latin typeface="Arial"/>
                <a:cs typeface="Arial"/>
              </a:defRPr>
            </a:lvl3pPr>
            <a:lvl4pPr>
              <a:defRPr sz="2000">
                <a:solidFill>
                  <a:srgbClr val="00213F"/>
                </a:solidFill>
                <a:latin typeface="Arial"/>
                <a:cs typeface="Arial"/>
              </a:defRPr>
            </a:lvl4pPr>
            <a:lvl5pPr>
              <a:defRPr sz="2000">
                <a:solidFill>
                  <a:srgbClr val="00213F"/>
                </a:solidFill>
                <a:latin typeface="Arial"/>
                <a:cs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12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469533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677CC-4DA1-934E-9F41-1F173BAB8C77}" type="datetimeFigureOut">
              <a:rPr lang="en-US" smtClean="0"/>
              <a:t>10/25/2019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A510C-53B0-0F48-A116-2E8126A0A179}" type="slidenum">
              <a:rPr lang="en-US" smtClean="0"/>
              <a:t>‹#›</a:t>
            </a:fld>
            <a:endParaRPr lang="en-US"/>
          </a:p>
        </p:txBody>
      </p:sp>
    </p:spTree>
    <p:extLst>
      <p:ext uri="{BB962C8B-B14F-4D97-AF65-F5344CB8AC3E}">
        <p14:creationId xmlns:p14="http://schemas.microsoft.com/office/powerpoint/2010/main" val="1592935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6" r:id="rId9"/>
    <p:sldLayoutId id="2147483657" r:id="rId10"/>
    <p:sldLayoutId id="2147483658" r:id="rId11"/>
    <p:sldLayoutId id="2147483659" r:id="rId12"/>
    <p:sldLayoutId id="2147483655"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research@Merrimack.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2400" dirty="0"/>
              <a:t>Grant Lifecycle</a:t>
            </a:r>
          </a:p>
          <a:p>
            <a:endParaRPr lang="en-US" sz="2400" dirty="0"/>
          </a:p>
          <a:p>
            <a:r>
              <a:rPr lang="en-US" sz="2400" dirty="0"/>
              <a:t>Office of Sponsored Programs</a:t>
            </a:r>
          </a:p>
          <a:p>
            <a:r>
              <a:rPr lang="en-US" sz="2400" dirty="0"/>
              <a:t>October 2019</a:t>
            </a:r>
          </a:p>
        </p:txBody>
      </p:sp>
    </p:spTree>
    <p:extLst>
      <p:ext uri="{BB962C8B-B14F-4D97-AF65-F5344CB8AC3E}">
        <p14:creationId xmlns:p14="http://schemas.microsoft.com/office/powerpoint/2010/main" val="37934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230188" y="304800"/>
            <a:ext cx="8229600" cy="1401762"/>
          </a:xfrm>
        </p:spPr>
        <p:txBody>
          <a:bodyPr>
            <a:normAutofit fontScale="90000"/>
          </a:bodyPr>
          <a:lstStyle/>
          <a:p>
            <a:pPr algn="ctr" eaLnBrk="1" fontAlgn="auto" hangingPunct="1">
              <a:spcAft>
                <a:spcPts val="0"/>
              </a:spcAft>
              <a:defRPr/>
            </a:pPr>
            <a:r>
              <a:rPr lang="en-US" sz="4400" dirty="0">
                <a:latin typeface="Cambria" panose="02040503050406030204" pitchFamily="18" charset="0"/>
                <a:ea typeface="Cambria" panose="02040503050406030204" pitchFamily="18" charset="0"/>
              </a:rPr>
              <a:t>Budget and Budget Justification</a:t>
            </a:r>
          </a:p>
        </p:txBody>
      </p:sp>
      <p:sp>
        <p:nvSpPr>
          <p:cNvPr id="24579" name="Rectangle 3"/>
          <p:cNvSpPr>
            <a:spLocks noGrp="1" noChangeArrowheads="1"/>
          </p:cNvSpPr>
          <p:nvPr>
            <p:ph sz="half" idx="1"/>
          </p:nvPr>
        </p:nvSpPr>
        <p:spPr>
          <a:xfrm>
            <a:off x="381000" y="1858963"/>
            <a:ext cx="4038600" cy="4084637"/>
          </a:xfr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a:lstStyle/>
          <a:p>
            <a:pPr eaLnBrk="1" hangingPunct="1"/>
            <a:r>
              <a:rPr lang="en-US" altLang="en-US" sz="2400" dirty="0">
                <a:latin typeface="+mn-lt"/>
              </a:rPr>
              <a:t>Salaries &amp; fringe</a:t>
            </a:r>
          </a:p>
          <a:p>
            <a:pPr eaLnBrk="1" hangingPunct="1"/>
            <a:r>
              <a:rPr lang="en-US" altLang="en-US" sz="2400" dirty="0">
                <a:latin typeface="+mn-lt"/>
              </a:rPr>
              <a:t>Stipends</a:t>
            </a:r>
          </a:p>
          <a:p>
            <a:pPr eaLnBrk="1" hangingPunct="1"/>
            <a:r>
              <a:rPr lang="en-US" altLang="en-US" sz="2400" dirty="0">
                <a:latin typeface="+mn-lt"/>
              </a:rPr>
              <a:t>Equipment</a:t>
            </a:r>
          </a:p>
          <a:p>
            <a:pPr eaLnBrk="1" hangingPunct="1"/>
            <a:r>
              <a:rPr lang="en-US" altLang="en-US" sz="2400" dirty="0">
                <a:latin typeface="+mn-lt"/>
              </a:rPr>
              <a:t>Materials</a:t>
            </a:r>
          </a:p>
          <a:p>
            <a:pPr eaLnBrk="1" hangingPunct="1"/>
            <a:r>
              <a:rPr lang="en-US" altLang="en-US" sz="2400" dirty="0">
                <a:latin typeface="+mn-lt"/>
              </a:rPr>
              <a:t>Conference fees</a:t>
            </a:r>
          </a:p>
          <a:p>
            <a:pPr eaLnBrk="1" hangingPunct="1"/>
            <a:r>
              <a:rPr lang="en-US" altLang="en-US" sz="2400" dirty="0">
                <a:latin typeface="+mn-lt"/>
              </a:rPr>
              <a:t>Travel (mileage, airfare, hotel &amp; meals)</a:t>
            </a:r>
          </a:p>
          <a:p>
            <a:pPr eaLnBrk="1" hangingPunct="1"/>
            <a:r>
              <a:rPr lang="en-US" altLang="en-US" sz="2400" dirty="0">
                <a:latin typeface="+mn-lt"/>
              </a:rPr>
              <a:t>Vendors</a:t>
            </a:r>
          </a:p>
          <a:p>
            <a:pPr eaLnBrk="1" hangingPunct="1"/>
            <a:r>
              <a:rPr lang="en-US" altLang="en-US" sz="2400" dirty="0">
                <a:latin typeface="+mn-lt"/>
              </a:rPr>
              <a:t>Subawards</a:t>
            </a:r>
          </a:p>
        </p:txBody>
      </p:sp>
      <p:sp>
        <p:nvSpPr>
          <p:cNvPr id="24580" name="Rectangle 4"/>
          <p:cNvSpPr>
            <a:spLocks noGrp="1" noChangeArrowheads="1"/>
          </p:cNvSpPr>
          <p:nvPr>
            <p:ph sz="half" idx="2"/>
          </p:nvPr>
        </p:nvSpPr>
        <p:spPr>
          <a:xfrm>
            <a:off x="4267200" y="1858963"/>
            <a:ext cx="4419600" cy="4084637"/>
          </a:xfr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a:lstStyle/>
          <a:p>
            <a:pPr eaLnBrk="1" hangingPunct="1">
              <a:lnSpc>
                <a:spcPct val="90000"/>
              </a:lnSpc>
            </a:pPr>
            <a:r>
              <a:rPr lang="en-US" altLang="en-US" sz="2400" dirty="0">
                <a:latin typeface="+mn-lt"/>
              </a:rPr>
              <a:t>Participant Support Costs</a:t>
            </a:r>
          </a:p>
          <a:p>
            <a:pPr eaLnBrk="1" hangingPunct="1">
              <a:lnSpc>
                <a:spcPct val="90000"/>
              </a:lnSpc>
            </a:pPr>
            <a:r>
              <a:rPr lang="en-US" altLang="en-US" sz="2400" dirty="0">
                <a:latin typeface="+mn-lt"/>
              </a:rPr>
              <a:t>Office supplies</a:t>
            </a:r>
          </a:p>
          <a:p>
            <a:pPr eaLnBrk="1" hangingPunct="1">
              <a:lnSpc>
                <a:spcPct val="90000"/>
              </a:lnSpc>
            </a:pPr>
            <a:r>
              <a:rPr lang="en-US" altLang="en-US" sz="2400" dirty="0">
                <a:latin typeface="+mn-lt"/>
              </a:rPr>
              <a:t>Project supplies</a:t>
            </a:r>
          </a:p>
          <a:p>
            <a:pPr eaLnBrk="1" hangingPunct="1">
              <a:lnSpc>
                <a:spcPct val="90000"/>
              </a:lnSpc>
            </a:pPr>
            <a:r>
              <a:rPr lang="en-US" altLang="en-US" sz="2400" dirty="0">
                <a:latin typeface="+mn-lt"/>
              </a:rPr>
              <a:t>Food for required trainings</a:t>
            </a:r>
          </a:p>
          <a:p>
            <a:pPr eaLnBrk="1" hangingPunct="1">
              <a:lnSpc>
                <a:spcPct val="90000"/>
              </a:lnSpc>
            </a:pPr>
            <a:r>
              <a:rPr lang="en-US" altLang="en-US" sz="2400" dirty="0">
                <a:latin typeface="+mn-lt"/>
              </a:rPr>
              <a:t>Postage &amp; shipping</a:t>
            </a:r>
          </a:p>
          <a:p>
            <a:pPr eaLnBrk="1" hangingPunct="1">
              <a:lnSpc>
                <a:spcPct val="90000"/>
              </a:lnSpc>
            </a:pPr>
            <a:r>
              <a:rPr lang="en-US" altLang="en-US" sz="2400" dirty="0">
                <a:latin typeface="+mn-lt"/>
              </a:rPr>
              <a:t>Evaluation/assessment</a:t>
            </a:r>
          </a:p>
          <a:p>
            <a:pPr eaLnBrk="1" hangingPunct="1">
              <a:lnSpc>
                <a:spcPct val="90000"/>
              </a:lnSpc>
            </a:pPr>
            <a:r>
              <a:rPr lang="en-US" altLang="en-US" sz="2400" dirty="0">
                <a:latin typeface="+mn-lt"/>
              </a:rPr>
              <a:t>Capital equipment</a:t>
            </a:r>
          </a:p>
          <a:p>
            <a:pPr eaLnBrk="1" hangingPunct="1">
              <a:lnSpc>
                <a:spcPct val="90000"/>
              </a:lnSpc>
            </a:pPr>
            <a:r>
              <a:rPr lang="en-US" altLang="en-US" sz="2400" dirty="0">
                <a:latin typeface="+mn-lt"/>
              </a:rPr>
              <a:t>Student tuition / health</a:t>
            </a:r>
          </a:p>
        </p:txBody>
      </p:sp>
      <p:sp>
        <p:nvSpPr>
          <p:cNvPr id="24581" name="Rectangle 6"/>
          <p:cNvSpPr>
            <a:spLocks noGrp="1" noChangeArrowheads="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endParaRPr lang="en-US" altLang="en-US" sz="1900" dirty="0">
              <a:latin typeface="Arial" panose="020B0604020202020204" pitchFamily="34" charset="0"/>
            </a:endParaRPr>
          </a:p>
        </p:txBody>
      </p:sp>
      <p:sp>
        <p:nvSpPr>
          <p:cNvPr id="24582" name="Slide Number Placeholder 6"/>
          <p:cNvSpPr txBox="1">
            <a:spLocks noGrp="1"/>
          </p:cNvSpPr>
          <p:nvPr/>
        </p:nvSpPr>
        <p:spPr bwMode="auto">
          <a:xfrm>
            <a:off x="6551613" y="6248400"/>
            <a:ext cx="19081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defTabSz="822325">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defTabSz="822325">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defTabSz="822325">
              <a:spcBef>
                <a:spcPct val="20000"/>
              </a:spcBef>
              <a:buClr>
                <a:srgbClr val="9BBB59"/>
              </a:buClr>
              <a:buFont typeface="Arial" panose="020B0604020202020204" pitchFamily="34" charset="0"/>
              <a:buChar char="•"/>
              <a:defRPr>
                <a:solidFill>
                  <a:schemeClr val="tx1"/>
                </a:solidFill>
                <a:latin typeface="Calibri" panose="020F0502020204030204" pitchFamily="34" charset="0"/>
              </a:defRPr>
            </a:lvl3pPr>
            <a:lvl4pPr marL="1600200" indent="-228600" defTabSz="822325">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defRPr>
            </a:lvl4pPr>
            <a:lvl5pPr marL="2057400" indent="-228600" defTabSz="822325">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defRPr>
            </a:lvl5pPr>
            <a:lvl6pPr marL="2514600" indent="-228600" defTabSz="822325"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6pPr>
            <a:lvl7pPr marL="2971800" indent="-228600" defTabSz="822325"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7pPr>
            <a:lvl8pPr marL="3429000" indent="-228600" defTabSz="822325"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8pPr>
            <a:lvl9pPr marL="3886200" indent="-228600" defTabSz="822325"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9pPr>
          </a:lstStyle>
          <a:p>
            <a:pPr algn="r" eaLnBrk="1" hangingPunct="1">
              <a:spcBef>
                <a:spcPct val="0"/>
              </a:spcBef>
              <a:buClrTx/>
              <a:buFontTx/>
              <a:buNone/>
            </a:pPr>
            <a:endParaRPr lang="en-US" altLang="en-US" sz="190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593" y="304800"/>
            <a:ext cx="7620000" cy="1143000"/>
          </a:xfrm>
        </p:spPr>
        <p:txBody>
          <a:bodyPr>
            <a:normAutofit/>
          </a:bodyPr>
          <a:lstStyle/>
          <a:p>
            <a:pPr algn="ctr"/>
            <a:r>
              <a:rPr lang="en-US" sz="4000" dirty="0">
                <a:latin typeface="Cambria" panose="02040503050406030204" pitchFamily="18" charset="0"/>
                <a:ea typeface="Cambria" panose="02040503050406030204" pitchFamily="18" charset="0"/>
              </a:rPr>
              <a:t>Submitting Your Proposal</a:t>
            </a:r>
          </a:p>
        </p:txBody>
      </p:sp>
      <p:sp>
        <p:nvSpPr>
          <p:cNvPr id="3" name="Content Placeholder 2"/>
          <p:cNvSpPr>
            <a:spLocks noGrp="1"/>
          </p:cNvSpPr>
          <p:nvPr>
            <p:ph idx="1"/>
          </p:nvPr>
        </p:nvSpPr>
        <p:spPr>
          <a:xfrm>
            <a:off x="475592" y="1539551"/>
            <a:ext cx="7968611" cy="4708849"/>
          </a:xfr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a:normAutofit fontScale="70000" lnSpcReduction="20000"/>
          </a:bodyPr>
          <a:lstStyle/>
          <a:p>
            <a:endParaRPr lang="en-US" dirty="0"/>
          </a:p>
          <a:p>
            <a:pPr>
              <a:spcAft>
                <a:spcPts val="600"/>
              </a:spcAft>
            </a:pPr>
            <a:r>
              <a:rPr lang="en-US" sz="2900" dirty="0">
                <a:latin typeface="+mn-lt"/>
              </a:rPr>
              <a:t>The proposal will be submitted once the Provost and the CFO have signed off on the Proposal Routing Form.</a:t>
            </a:r>
          </a:p>
          <a:p>
            <a:pPr>
              <a:spcAft>
                <a:spcPts val="600"/>
              </a:spcAft>
            </a:pPr>
            <a:r>
              <a:rPr lang="en-US" sz="2900" dirty="0">
                <a:latin typeface="+mn-lt"/>
              </a:rPr>
              <a:t>Sponsored Programs will submit the proposal on behalf of Merrimack College.</a:t>
            </a:r>
          </a:p>
          <a:p>
            <a:pPr>
              <a:spcAft>
                <a:spcPts val="600"/>
              </a:spcAft>
            </a:pPr>
            <a:r>
              <a:rPr lang="en-US" sz="2900" dirty="0">
                <a:latin typeface="+mn-lt"/>
              </a:rPr>
              <a:t>Submission depends on funder/sponsor and type of submission system:</a:t>
            </a:r>
          </a:p>
          <a:p>
            <a:pPr lvl="1">
              <a:spcAft>
                <a:spcPts val="600"/>
              </a:spcAft>
            </a:pPr>
            <a:r>
              <a:rPr lang="en-US" sz="2900" dirty="0">
                <a:latin typeface="+mn-lt"/>
              </a:rPr>
              <a:t>Grants.gov, </a:t>
            </a:r>
            <a:r>
              <a:rPr lang="en-US" sz="2900" dirty="0" err="1">
                <a:latin typeface="+mn-lt"/>
              </a:rPr>
              <a:t>FastLane</a:t>
            </a:r>
            <a:r>
              <a:rPr lang="en-US" sz="2900" dirty="0">
                <a:latin typeface="+mn-lt"/>
              </a:rPr>
              <a:t>, </a:t>
            </a:r>
            <a:r>
              <a:rPr lang="en-US" sz="2900" dirty="0" err="1">
                <a:latin typeface="+mn-lt"/>
              </a:rPr>
              <a:t>eraCommons</a:t>
            </a:r>
            <a:endParaRPr lang="en-US" sz="2900" dirty="0">
              <a:latin typeface="+mn-lt"/>
            </a:endParaRPr>
          </a:p>
          <a:p>
            <a:pPr lvl="1">
              <a:spcAft>
                <a:spcPts val="600"/>
              </a:spcAft>
            </a:pPr>
            <a:r>
              <a:rPr lang="en-US" sz="2900" dirty="0">
                <a:latin typeface="+mn-lt"/>
              </a:rPr>
              <a:t>Online portal</a:t>
            </a:r>
          </a:p>
          <a:p>
            <a:pPr lvl="1">
              <a:spcAft>
                <a:spcPts val="600"/>
              </a:spcAft>
            </a:pPr>
            <a:r>
              <a:rPr lang="en-US" sz="2900" dirty="0">
                <a:latin typeface="+mn-lt"/>
              </a:rPr>
              <a:t>Via e-mail</a:t>
            </a:r>
          </a:p>
          <a:p>
            <a:pPr lvl="1">
              <a:spcAft>
                <a:spcPts val="600"/>
              </a:spcAft>
            </a:pPr>
            <a:r>
              <a:rPr lang="en-US" sz="2900" dirty="0">
                <a:latin typeface="+mn-lt"/>
              </a:rPr>
              <a:t>USPS</a:t>
            </a:r>
          </a:p>
          <a:p>
            <a:pPr>
              <a:spcAft>
                <a:spcPts val="600"/>
              </a:spcAft>
            </a:pPr>
            <a:r>
              <a:rPr lang="en-US" sz="2900" dirty="0">
                <a:latin typeface="+mn-lt"/>
              </a:rPr>
              <a:t>Online submissions: should submit at least 24-48 hours prior to due date allow adequate time for “technology issues” to be resolved without missing the submission deadline.</a:t>
            </a:r>
          </a:p>
          <a:p>
            <a:endParaRPr lang="en-US" dirty="0"/>
          </a:p>
        </p:txBody>
      </p:sp>
      <p:sp>
        <p:nvSpPr>
          <p:cNvPr id="4" name="Slide Number Placeholder 3"/>
          <p:cNvSpPr>
            <a:spLocks noGrp="1"/>
          </p:cNvSpPr>
          <p:nvPr>
            <p:ph type="sldNum" sz="quarter" idx="10"/>
          </p:nvPr>
        </p:nvSpPr>
        <p:spPr/>
        <p:txBody>
          <a:bodyPr/>
          <a:lstStyle/>
          <a:p>
            <a:pPr>
              <a:defRPr/>
            </a:pPr>
            <a:endParaRPr lang="en-US" altLang="en-US" dirty="0"/>
          </a:p>
        </p:txBody>
      </p:sp>
    </p:spTree>
    <p:extLst>
      <p:ext uri="{BB962C8B-B14F-4D97-AF65-F5344CB8AC3E}">
        <p14:creationId xmlns:p14="http://schemas.microsoft.com/office/powerpoint/2010/main" val="312490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latin typeface="Cambria" panose="02040503050406030204" pitchFamily="18" charset="0"/>
                <a:ea typeface="Cambria" panose="02040503050406030204" pitchFamily="18" charset="0"/>
              </a:rPr>
              <a:t>Award Negotiation &amp; Set-up</a:t>
            </a:r>
            <a:r>
              <a:rPr lang="en-US" dirty="0"/>
              <a:t>	</a:t>
            </a:r>
          </a:p>
        </p:txBody>
      </p:sp>
      <p:sp>
        <p:nvSpPr>
          <p:cNvPr id="3" name="Content Placeholder 2"/>
          <p:cNvSpPr>
            <a:spLocks noGrp="1"/>
          </p:cNvSpPr>
          <p:nvPr>
            <p:ph idx="1"/>
          </p:nvPr>
        </p:nvSpPr>
        <p:sp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a:normAutofit/>
          </a:bodyPr>
          <a:lstStyle/>
          <a:p>
            <a:pPr>
              <a:spcAft>
                <a:spcPts val="600"/>
              </a:spcAft>
            </a:pPr>
            <a:r>
              <a:rPr lang="en-US" sz="2200" dirty="0">
                <a:latin typeface="+mn-lt"/>
              </a:rPr>
              <a:t>Awards are made to Merrimack College, not an individual faculty member.</a:t>
            </a:r>
          </a:p>
          <a:p>
            <a:r>
              <a:rPr lang="en-US" sz="2200" dirty="0">
                <a:latin typeface="+mn-lt"/>
              </a:rPr>
              <a:t>All awards are reviewed by the General Counsel’s Office prior to acceptance.</a:t>
            </a:r>
          </a:p>
          <a:p>
            <a:pPr lvl="1"/>
            <a:r>
              <a:rPr lang="en-US" sz="2200" dirty="0">
                <a:latin typeface="+mn-lt"/>
              </a:rPr>
              <a:t>Potential issues:</a:t>
            </a:r>
          </a:p>
          <a:p>
            <a:pPr lvl="2"/>
            <a:r>
              <a:rPr lang="en-US" sz="2200" dirty="0">
                <a:latin typeface="+mn-lt"/>
              </a:rPr>
              <a:t>Intellectual property, publishing, indemnification.</a:t>
            </a:r>
          </a:p>
          <a:p>
            <a:pPr lvl="2"/>
            <a:r>
              <a:rPr lang="en-US" sz="2200" dirty="0">
                <a:latin typeface="+mn-lt"/>
              </a:rPr>
              <a:t>Financial/project reporting dates.</a:t>
            </a:r>
          </a:p>
          <a:p>
            <a:pPr lvl="2"/>
            <a:r>
              <a:rPr lang="en-US" sz="2200" dirty="0">
                <a:latin typeface="+mn-lt"/>
              </a:rPr>
              <a:t>Period of performance, i.e. Project Start or End Dates. </a:t>
            </a:r>
          </a:p>
          <a:p>
            <a:pPr lvl="2">
              <a:spcAft>
                <a:spcPts val="600"/>
              </a:spcAft>
            </a:pPr>
            <a:r>
              <a:rPr lang="en-US" sz="2200" dirty="0">
                <a:latin typeface="+mn-lt"/>
              </a:rPr>
              <a:t>Budget reductions and scope of work considerations.</a:t>
            </a:r>
          </a:p>
          <a:p>
            <a:r>
              <a:rPr lang="en-US" sz="2200" dirty="0">
                <a:latin typeface="+mn-lt"/>
              </a:rPr>
              <a:t>Fiscal Services will set up a separate “G” account for each grant award.</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endParaRPr lang="en-US" altLang="en-US" dirty="0"/>
          </a:p>
        </p:txBody>
      </p:sp>
    </p:spTree>
    <p:extLst>
      <p:ext uri="{BB962C8B-B14F-4D97-AF65-F5344CB8AC3E}">
        <p14:creationId xmlns:p14="http://schemas.microsoft.com/office/powerpoint/2010/main" val="3575182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a:bodyPr>
          <a:lstStyle/>
          <a:p>
            <a:pPr algn="ctr" eaLnBrk="1" fontAlgn="auto" hangingPunct="1">
              <a:spcAft>
                <a:spcPts val="0"/>
              </a:spcAft>
              <a:defRPr/>
            </a:pPr>
            <a:r>
              <a:rPr lang="en-US" sz="4000" dirty="0">
                <a:latin typeface="Cambria" panose="02040503050406030204" pitchFamily="18" charset="0"/>
                <a:ea typeface="Cambria" panose="02040503050406030204" pitchFamily="18" charset="0"/>
              </a:rPr>
              <a:t>Questions &amp; Resources</a:t>
            </a:r>
          </a:p>
        </p:txBody>
      </p:sp>
      <p:sp>
        <p:nvSpPr>
          <p:cNvPr id="48131" name="Content Placeholder 2"/>
          <p:cNvSpPr>
            <a:spLocks noGrp="1"/>
          </p:cNvSpPr>
          <p:nvPr>
            <p:ph idx="1"/>
          </p:nvPr>
        </p:nvSpPr>
        <p:spPr>
          <a:xfrm>
            <a:off x="590939" y="1282700"/>
            <a:ext cx="7955902" cy="4968810"/>
          </a:xfrm>
        </p:spPr>
        <p:txBody>
          <a:bodyPr rtlCol="0">
            <a:normAutofit/>
          </a:bodyPr>
          <a:lstStyle/>
          <a:p>
            <a:pPr marL="114300" indent="0" eaLnBrk="1" fontAlgn="auto" hangingPunct="1">
              <a:spcAft>
                <a:spcPts val="0"/>
              </a:spcAft>
              <a:buFont typeface="Arial" panose="020B0604020202020204" pitchFamily="34" charset="0"/>
              <a:buNone/>
              <a:defRPr/>
            </a:pPr>
            <a:endParaRPr lang="en-US" sz="2400" dirty="0"/>
          </a:p>
          <a:p>
            <a:pPr marL="114300" indent="0" eaLnBrk="1" fontAlgn="auto" hangingPunct="1">
              <a:spcAft>
                <a:spcPts val="0"/>
              </a:spcAft>
              <a:buFont typeface="Arial" panose="020B0604020202020204" pitchFamily="34" charset="0"/>
              <a:buNone/>
              <a:defRPr/>
            </a:pPr>
            <a:endParaRPr lang="en-US" sz="2400" dirty="0"/>
          </a:p>
          <a:p>
            <a:pPr marL="114300" indent="0" eaLnBrk="1" fontAlgn="auto" hangingPunct="1">
              <a:spcAft>
                <a:spcPts val="0"/>
              </a:spcAft>
              <a:buFont typeface="Arial" panose="020B0604020202020204" pitchFamily="34" charset="0"/>
              <a:buNone/>
              <a:defRPr/>
            </a:pPr>
            <a:endParaRPr lang="en-US" sz="2400" dirty="0"/>
          </a:p>
          <a:p>
            <a:pPr eaLnBrk="1" fontAlgn="auto" hangingPunct="1">
              <a:spcAft>
                <a:spcPts val="0"/>
              </a:spcAft>
              <a:defRPr/>
            </a:pPr>
            <a:endParaRPr lang="en-US" sz="2400" dirty="0"/>
          </a:p>
          <a:p>
            <a:pPr eaLnBrk="1" fontAlgn="auto" hangingPunct="1">
              <a:spcAft>
                <a:spcPts val="0"/>
              </a:spcAft>
              <a:defRPr/>
            </a:pPr>
            <a:endParaRPr lang="en-US" dirty="0"/>
          </a:p>
        </p:txBody>
      </p:sp>
      <p:sp>
        <p:nvSpPr>
          <p:cNvPr id="40964"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endParaRPr lang="en-US" altLang="en-US" sz="1900" dirty="0">
              <a:latin typeface="Arial" panose="020B0604020202020204" pitchFamily="34" charset="0"/>
            </a:endParaRPr>
          </a:p>
        </p:txBody>
      </p:sp>
      <p:sp>
        <p:nvSpPr>
          <p:cNvPr id="5" name="Rectangle 4">
            <a:extLst>
              <a:ext uri="{FF2B5EF4-FFF2-40B4-BE49-F238E27FC236}">
                <a16:creationId xmlns:a16="http://schemas.microsoft.com/office/drawing/2014/main" id="{36E985DE-F3F6-4EB8-A401-6CFCA14C8822}"/>
              </a:ext>
            </a:extLst>
          </p:cNvPr>
          <p:cNvSpPr/>
          <p:nvPr/>
        </p:nvSpPr>
        <p:spPr>
          <a:xfrm>
            <a:off x="450980" y="1398976"/>
            <a:ext cx="7955903" cy="4247317"/>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a:spAutoFit/>
          </a:bodyPr>
          <a:lstStyle/>
          <a:p>
            <a:r>
              <a:rPr lang="en-US" sz="1600" b="1" dirty="0"/>
              <a:t>OSP email address: </a:t>
            </a:r>
            <a:r>
              <a:rPr lang="en-US" sz="1600" b="1" dirty="0">
                <a:hlinkClick r:id="rId2"/>
              </a:rPr>
              <a:t>research@Merrimack.edu</a:t>
            </a:r>
            <a:endParaRPr lang="en-US" sz="1600" b="1" dirty="0"/>
          </a:p>
          <a:p>
            <a:endParaRPr lang="en-US" sz="1600" b="1" dirty="0"/>
          </a:p>
          <a:p>
            <a:endParaRPr lang="en-US" sz="1600" b="1" dirty="0"/>
          </a:p>
          <a:p>
            <a:r>
              <a:rPr lang="en-US" sz="1600" b="1" dirty="0"/>
              <a:t>Deborah Esparza-St Louis – 837-5611</a:t>
            </a:r>
            <a:endParaRPr lang="en-US" sz="1600" dirty="0"/>
          </a:p>
          <a:p>
            <a:pPr fontAlgn="t"/>
            <a:r>
              <a:rPr lang="en-US" sz="1600" dirty="0"/>
              <a:t>Director, Office of Sponsored Programs</a:t>
            </a:r>
          </a:p>
          <a:p>
            <a:pPr fontAlgn="t"/>
            <a:r>
              <a:rPr lang="en-US" sz="1600" dirty="0"/>
              <a:t>Deborah is charged with the oversight of the Sponsored Program Office which incorporates all phases of the grant lifecycle: funding opportunities, pre-award, post-award, reporting and close-out. Deborah submits proposals on behalf of Merrimack College.</a:t>
            </a:r>
          </a:p>
          <a:p>
            <a:pPr fontAlgn="t"/>
            <a:endParaRPr lang="en-US" sz="1600" b="1" dirty="0"/>
          </a:p>
          <a:p>
            <a:pPr fontAlgn="t"/>
            <a:endParaRPr lang="en-US" sz="1600" b="1" dirty="0"/>
          </a:p>
          <a:p>
            <a:pPr fontAlgn="t"/>
            <a:r>
              <a:rPr lang="en-US" sz="1600" b="1" dirty="0"/>
              <a:t>Lauren </a:t>
            </a:r>
            <a:r>
              <a:rPr lang="en-US" sz="1600" b="1" dirty="0" err="1"/>
              <a:t>Carr</a:t>
            </a:r>
            <a:r>
              <a:rPr lang="en-US" sz="1600" b="1" dirty="0"/>
              <a:t> – 837-3434</a:t>
            </a:r>
            <a:endParaRPr lang="en-US" sz="1600" dirty="0"/>
          </a:p>
          <a:p>
            <a:pPr fontAlgn="t"/>
            <a:r>
              <a:rPr lang="en-US" sz="1600" dirty="0"/>
              <a:t>Director, Corporate and Foundation Development</a:t>
            </a:r>
          </a:p>
          <a:p>
            <a:pPr fontAlgn="t"/>
            <a:r>
              <a:rPr lang="en-US" sz="1600" dirty="0"/>
              <a:t>Lauren manages the private foundation and corporation grant submission process, including helping to identify appropriate foundations, writing the narrative and submitting the grant. She also helps manage stewardship, including narrative report updates and various C&amp;F mass mailings.</a:t>
            </a:r>
          </a:p>
          <a:p>
            <a:pPr fontAlgn="t"/>
            <a:endParaRPr lang="it-IT" sz="1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43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sz="3600" dirty="0">
                <a:latin typeface="Cambria" panose="02040503050406030204" pitchFamily="18" charset="0"/>
                <a:ea typeface="Cambria" panose="02040503050406030204" pitchFamily="18" charset="0"/>
              </a:rPr>
              <a:t>Office of Sponsored Programs (OSP)</a:t>
            </a:r>
          </a:p>
        </p:txBody>
      </p:sp>
      <p:sp>
        <p:nvSpPr>
          <p:cNvPr id="9" name="Content Placeholder 8"/>
          <p:cNvSpPr>
            <a:spLocks noGrp="1"/>
          </p:cNvSpPr>
          <p:nvPr>
            <p:ph idx="1"/>
          </p:nvPr>
        </p:nvSpPr>
        <p:sp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a:normAutofit fontScale="85000" lnSpcReduction="10000"/>
          </a:bodyPr>
          <a:lstStyle/>
          <a:p>
            <a:pPr>
              <a:spcBef>
                <a:spcPts val="600"/>
              </a:spcBef>
              <a:spcAft>
                <a:spcPts val="600"/>
              </a:spcAft>
            </a:pPr>
            <a:r>
              <a:rPr lang="en-US" dirty="0">
                <a:latin typeface="+mn-lt"/>
              </a:rPr>
              <a:t>Provides faculty and staff with the expertise and support needed during the entire grant lifecycle, beginning with funding opportunities through grant closeout. </a:t>
            </a:r>
          </a:p>
          <a:p>
            <a:pPr>
              <a:spcBef>
                <a:spcPts val="600"/>
              </a:spcBef>
              <a:spcAft>
                <a:spcPts val="600"/>
              </a:spcAft>
            </a:pPr>
            <a:r>
              <a:rPr lang="en-US" dirty="0">
                <a:latin typeface="+mn-lt"/>
              </a:rPr>
              <a:t>Collaborates with faculty, staff, college and department leadership, the provost’s office, development and alumni relations, fiscal affairs and the general counsel’s office.   </a:t>
            </a:r>
          </a:p>
          <a:p>
            <a:pPr>
              <a:spcBef>
                <a:spcPts val="600"/>
              </a:spcBef>
              <a:spcAft>
                <a:spcPts val="600"/>
              </a:spcAft>
            </a:pPr>
            <a:r>
              <a:rPr lang="en-US" dirty="0">
                <a:latin typeface="+mn-lt"/>
              </a:rPr>
              <a:t>Provides “best practice” guidance and proposal development support to faculty and staff.</a:t>
            </a:r>
          </a:p>
          <a:p>
            <a:pPr>
              <a:spcBef>
                <a:spcPts val="600"/>
              </a:spcBef>
              <a:spcAft>
                <a:spcPts val="600"/>
              </a:spcAft>
            </a:pPr>
            <a:r>
              <a:rPr lang="en-US" dirty="0">
                <a:latin typeface="+mn-lt"/>
              </a:rPr>
              <a:t>Acts as a liaison between the principal investigator, the provost’s office, fiscal services, general counsel and funders.</a:t>
            </a:r>
          </a:p>
        </p:txBody>
      </p:sp>
    </p:spTree>
    <p:extLst>
      <p:ext uri="{BB962C8B-B14F-4D97-AF65-F5344CB8AC3E}">
        <p14:creationId xmlns:p14="http://schemas.microsoft.com/office/powerpoint/2010/main" val="3271342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sz="4000" dirty="0">
                <a:latin typeface="Cambria" panose="02040503050406030204" pitchFamily="18" charset="0"/>
                <a:ea typeface="Cambria" panose="02040503050406030204" pitchFamily="18" charset="0"/>
              </a:rPr>
              <a:t>Grant Life Cycle</a:t>
            </a:r>
          </a:p>
        </p:txBody>
      </p:sp>
      <p:graphicFrame>
        <p:nvGraphicFramePr>
          <p:cNvPr id="6" name="Content Placeholder 4">
            <a:extLst>
              <a:ext uri="{FF2B5EF4-FFF2-40B4-BE49-F238E27FC236}">
                <a16:creationId xmlns:a16="http://schemas.microsoft.com/office/drawing/2014/main" id="{28C64AAF-D7FC-4242-B557-A6AA89A0E46D}"/>
              </a:ext>
            </a:extLst>
          </p:cNvPr>
          <p:cNvGraphicFramePr>
            <a:graphicFrameLocks noGrp="1"/>
          </p:cNvGraphicFramePr>
          <p:nvPr>
            <p:ph idx="1"/>
            <p:extLst>
              <p:ext uri="{D42A27DB-BD31-4B8C-83A1-F6EECF244321}">
                <p14:modId xmlns:p14="http://schemas.microsoft.com/office/powerpoint/2010/main" val="3348891207"/>
              </p:ext>
            </p:extLst>
          </p:nvPr>
        </p:nvGraphicFramePr>
        <p:xfrm>
          <a:off x="457200" y="1417638"/>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4225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Cambria" panose="02040503050406030204" pitchFamily="18" charset="0"/>
                <a:ea typeface="Cambria" panose="02040503050406030204" pitchFamily="18" charset="0"/>
              </a:rPr>
              <a:t>Common terms	</a:t>
            </a:r>
          </a:p>
        </p:txBody>
      </p:sp>
      <p:sp>
        <p:nvSpPr>
          <p:cNvPr id="3" name="Content Placeholder 2"/>
          <p:cNvSpPr>
            <a:spLocks noGrp="1"/>
          </p:cNvSpPr>
          <p:nvPr>
            <p:ph idx="1"/>
          </p:nvPr>
        </p:nvSpPr>
        <p:spPr>
          <a:xfrm>
            <a:off x="457200" y="1417638"/>
            <a:ext cx="8229600" cy="4708526"/>
          </a:xfr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a:normAutofit fontScale="70000" lnSpcReduction="20000"/>
          </a:bodyPr>
          <a:lstStyle/>
          <a:p>
            <a:pPr>
              <a:spcAft>
                <a:spcPts val="600"/>
              </a:spcAft>
            </a:pPr>
            <a:r>
              <a:rPr lang="en-US" sz="3200" dirty="0">
                <a:latin typeface="+mn-lt"/>
              </a:rPr>
              <a:t>Principal Investigator (PI) – Individual(s) responsible for initiating and directing the project.</a:t>
            </a:r>
          </a:p>
          <a:p>
            <a:pPr>
              <a:spcAft>
                <a:spcPts val="600"/>
              </a:spcAft>
            </a:pPr>
            <a:r>
              <a:rPr lang="en-US" sz="3200" dirty="0">
                <a:latin typeface="+mn-lt"/>
              </a:rPr>
              <a:t>Senior Personnel – Collaborators working with the PI to move the project forward.</a:t>
            </a:r>
          </a:p>
          <a:p>
            <a:pPr>
              <a:spcAft>
                <a:spcPts val="600"/>
              </a:spcAft>
            </a:pPr>
            <a:r>
              <a:rPr lang="en-US" sz="3200" dirty="0">
                <a:latin typeface="+mn-lt"/>
              </a:rPr>
              <a:t>Federal “Sponsors”:  National Institutes of Health (NIH), National Science Foundation (NSF), National Endowment for the Humanities (NEH) – just a few of the many federal funding agencies.</a:t>
            </a:r>
          </a:p>
          <a:p>
            <a:pPr>
              <a:spcAft>
                <a:spcPts val="600"/>
              </a:spcAft>
            </a:pPr>
            <a:r>
              <a:rPr lang="en-US" sz="3200" dirty="0">
                <a:latin typeface="+mn-lt"/>
              </a:rPr>
              <a:t>Solicitation or Request for Proposal (RFP) – a funding opportunity.</a:t>
            </a:r>
          </a:p>
          <a:p>
            <a:pPr>
              <a:spcAft>
                <a:spcPts val="600"/>
              </a:spcAft>
            </a:pPr>
            <a:r>
              <a:rPr lang="en-US" sz="3200" dirty="0">
                <a:latin typeface="+mn-lt"/>
              </a:rPr>
              <a:t>Authorized Organization Representative (AOR) – the person who is authorized to submit proposals on behalf of Merrimack College </a:t>
            </a:r>
          </a:p>
          <a:p>
            <a:pPr>
              <a:spcAft>
                <a:spcPts val="600"/>
              </a:spcAft>
            </a:pPr>
            <a:r>
              <a:rPr lang="en-US" sz="3200" dirty="0">
                <a:latin typeface="+mn-lt"/>
              </a:rPr>
              <a:t>Authorized Signatory - the person authorized to obligate Merrimack College in contractual agreements.</a:t>
            </a:r>
          </a:p>
          <a:p>
            <a:pPr>
              <a:spcAft>
                <a:spcPts val="600"/>
              </a:spcAft>
            </a:pPr>
            <a:r>
              <a:rPr lang="en-US" sz="3200" dirty="0">
                <a:latin typeface="+mn-lt"/>
              </a:rPr>
              <a:t>G-Fund – Grant account in the Merrimack financial system.</a:t>
            </a:r>
          </a:p>
          <a:p>
            <a:endParaRPr lang="en-US" dirty="0"/>
          </a:p>
        </p:txBody>
      </p:sp>
      <p:sp>
        <p:nvSpPr>
          <p:cNvPr id="4" name="Slide Number Placeholder 3"/>
          <p:cNvSpPr>
            <a:spLocks noGrp="1"/>
          </p:cNvSpPr>
          <p:nvPr>
            <p:ph type="sldNum" sz="quarter" idx="10"/>
          </p:nvPr>
        </p:nvSpPr>
        <p:spPr/>
        <p:txBody>
          <a:bodyPr/>
          <a:lstStyle/>
          <a:p>
            <a:pPr>
              <a:defRPr/>
            </a:pPr>
            <a:endParaRPr lang="en-US" altLang="en-US" dirty="0"/>
          </a:p>
        </p:txBody>
      </p:sp>
    </p:spTree>
    <p:extLst>
      <p:ext uri="{BB962C8B-B14F-4D97-AF65-F5344CB8AC3E}">
        <p14:creationId xmlns:p14="http://schemas.microsoft.com/office/powerpoint/2010/main" val="3448466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Goals &amp; Objectives</a:t>
            </a:r>
          </a:p>
        </p:txBody>
      </p:sp>
      <p:sp>
        <p:nvSpPr>
          <p:cNvPr id="3" name="Content Placeholder 2"/>
          <p:cNvSpPr>
            <a:spLocks noGrp="1"/>
          </p:cNvSpPr>
          <p:nvPr>
            <p:ph idx="1"/>
          </p:nvPr>
        </p:nvSpPr>
        <p:spPr/>
        <p:txBody>
          <a:bodyPr>
            <a:normAutofit fontScale="77500" lnSpcReduction="20000"/>
          </a:bodyPr>
          <a:lstStyle/>
          <a:p>
            <a:endParaRPr lang="en-US" dirty="0"/>
          </a:p>
          <a:p>
            <a:r>
              <a:rPr lang="en-US" dirty="0"/>
              <a:t>The GOALS are what you expect to accomplish; the OBJECTIVES are how you will accomplish the goals.</a:t>
            </a:r>
          </a:p>
          <a:p>
            <a:endParaRPr lang="en-US" dirty="0"/>
          </a:p>
          <a:p>
            <a:r>
              <a:rPr lang="en-US" dirty="0"/>
              <a:t>How will you know your project was successful? </a:t>
            </a:r>
          </a:p>
          <a:p>
            <a:endParaRPr lang="en-US" dirty="0"/>
          </a:p>
          <a:p>
            <a:r>
              <a:rPr lang="en-US" dirty="0"/>
              <a:t>What specific outcomes will be achieved? What will change?</a:t>
            </a:r>
          </a:p>
          <a:p>
            <a:endParaRPr lang="en-US" dirty="0"/>
          </a:p>
          <a:p>
            <a:r>
              <a:rPr lang="en-US" dirty="0"/>
              <a:t>Present a timeline of activities. Tables and charts work best. They break up pages of narrative and convey information in a limited space.</a:t>
            </a:r>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0484" name="Slide Number Placeholder 3"/>
          <p:cNvSpPr>
            <a:spLocks noGrp="1"/>
          </p:cNvSpPr>
          <p:nvPr>
            <p:ph type="sldNum" sz="quarter" idx="429496729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2600">
                <a:solidFill>
                  <a:schemeClr val="tx1"/>
                </a:solidFill>
                <a:latin typeface="Times New Roman" panose="02020603050405020304" pitchFamily="18" charset="0"/>
                <a:ea typeface="MS PGothic" panose="020B0600070205080204" pitchFamily="34" charset="-128"/>
              </a:defRPr>
            </a:lvl1pPr>
            <a:lvl2pPr marL="742950" indent="-285750">
              <a:defRPr sz="2600">
                <a:solidFill>
                  <a:schemeClr val="tx1"/>
                </a:solidFill>
                <a:latin typeface="Times New Roman" panose="02020603050405020304" pitchFamily="18" charset="0"/>
                <a:ea typeface="MS PGothic" panose="020B0600070205080204" pitchFamily="34" charset="-128"/>
              </a:defRPr>
            </a:lvl2pPr>
            <a:lvl3pPr marL="1143000" indent="-228600">
              <a:defRPr sz="2600">
                <a:solidFill>
                  <a:schemeClr val="tx1"/>
                </a:solidFill>
                <a:latin typeface="Times New Roman" panose="02020603050405020304" pitchFamily="18" charset="0"/>
                <a:ea typeface="MS PGothic" panose="020B0600070205080204" pitchFamily="34" charset="-128"/>
              </a:defRPr>
            </a:lvl3pPr>
            <a:lvl4pPr marL="1600200" indent="-228600">
              <a:defRPr sz="2600">
                <a:solidFill>
                  <a:schemeClr val="tx1"/>
                </a:solidFill>
                <a:latin typeface="Times New Roman" panose="02020603050405020304" pitchFamily="18" charset="0"/>
                <a:ea typeface="MS PGothic" panose="020B0600070205080204" pitchFamily="34" charset="-128"/>
              </a:defRPr>
            </a:lvl4pPr>
            <a:lvl5pPr marL="2057400" indent="-228600">
              <a:defRPr sz="2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9pPr>
          </a:lstStyle>
          <a:p>
            <a:fld id="{0267CB33-596F-4428-A1F5-9B216A455E8C}" type="slidenum">
              <a:rPr lang="en-US" altLang="en-US" sz="1800" smtClean="0">
                <a:solidFill>
                  <a:srgbClr val="FFFFFF"/>
                </a:solidFill>
              </a:rPr>
              <a:pPr/>
              <a:t>5</a:t>
            </a:fld>
            <a:endParaRPr lang="en-US" altLang="en-US" sz="18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tle 1"/>
          <p:cNvSpPr>
            <a:spLocks noGrp="1"/>
          </p:cNvSpPr>
          <p:nvPr>
            <p:ph type="title"/>
          </p:nvPr>
        </p:nvSpPr>
        <p:spPr>
          <a:xfrm>
            <a:off x="723900" y="254000"/>
            <a:ext cx="7620000" cy="1143000"/>
          </a:xfrm>
        </p:spPr>
        <p:txBody>
          <a:bodyPr>
            <a:normAutofit/>
          </a:bodyPr>
          <a:lstStyle/>
          <a:p>
            <a:pPr algn="ctr" eaLnBrk="1" fontAlgn="auto" hangingPunct="1">
              <a:spcAft>
                <a:spcPts val="0"/>
              </a:spcAft>
              <a:defRPr/>
            </a:pPr>
            <a:r>
              <a:rPr lang="en-US" sz="4000" dirty="0">
                <a:latin typeface="Cambria" panose="02040503050406030204" pitchFamily="18" charset="0"/>
              </a:rPr>
              <a:t>Developing Your Proposal </a:t>
            </a:r>
          </a:p>
        </p:txBody>
      </p:sp>
      <p:sp>
        <p:nvSpPr>
          <p:cNvPr id="20483" name="Rectangle 3"/>
          <p:cNvSpPr>
            <a:spLocks noGrp="1" noChangeArrowheads="1"/>
          </p:cNvSpPr>
          <p:nvPr>
            <p:ph idx="1"/>
          </p:nvPr>
        </p:nvSpPr>
        <p:spPr>
          <a:xfrm>
            <a:off x="457200" y="1600200"/>
            <a:ext cx="8153400" cy="4495800"/>
          </a:xfrm>
        </p:spPr>
        <p:txBody>
          <a:bodyPr/>
          <a:lstStyle/>
          <a:p>
            <a:pPr marL="114300" indent="0" eaLnBrk="1" hangingPunct="1">
              <a:lnSpc>
                <a:spcPct val="90000"/>
              </a:lnSpc>
              <a:buFont typeface="Arial" panose="020B0604020202020204" pitchFamily="34" charset="0"/>
              <a:buNone/>
              <a:defRPr/>
            </a:pPr>
            <a:endParaRPr lang="en-US" altLang="en-US" dirty="0"/>
          </a:p>
          <a:p>
            <a:pPr marL="114300" indent="0" eaLnBrk="1" hangingPunct="1">
              <a:lnSpc>
                <a:spcPct val="90000"/>
              </a:lnSpc>
              <a:buFont typeface="Arial" panose="020B0604020202020204" pitchFamily="34" charset="0"/>
              <a:buNone/>
              <a:defRPr/>
            </a:pPr>
            <a:endParaRPr lang="en-US" altLang="en-US" dirty="0"/>
          </a:p>
          <a:p>
            <a:pPr marL="114300" indent="0" eaLnBrk="1" hangingPunct="1">
              <a:lnSpc>
                <a:spcPct val="90000"/>
              </a:lnSpc>
              <a:buFont typeface="Arial" panose="020B0604020202020204" pitchFamily="34" charset="0"/>
              <a:buNone/>
              <a:defRPr/>
            </a:pPr>
            <a:endParaRPr lang="en-US" altLang="en-US" dirty="0"/>
          </a:p>
          <a:p>
            <a:pPr marL="114300" indent="0" eaLnBrk="1" hangingPunct="1">
              <a:lnSpc>
                <a:spcPct val="90000"/>
              </a:lnSpc>
              <a:buFont typeface="Arial" panose="020B0604020202020204" pitchFamily="34" charset="0"/>
              <a:buNone/>
              <a:defRPr/>
            </a:pPr>
            <a:endParaRPr lang="en-US" altLang="en-US" dirty="0"/>
          </a:p>
        </p:txBody>
      </p:sp>
      <p:sp>
        <p:nvSpPr>
          <p:cNvPr id="12292" name="Rectangle 6"/>
          <p:cNvSpPr>
            <a:spLocks noGrp="1" noChangeArrowheads="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endParaRPr lang="en-US" altLang="en-US" sz="1900" dirty="0">
              <a:latin typeface="Arial" panose="020B0604020202020204" pitchFamily="34" charset="0"/>
            </a:endParaRPr>
          </a:p>
        </p:txBody>
      </p:sp>
      <p:sp>
        <p:nvSpPr>
          <p:cNvPr id="12293" name="Slide Number Placeholder 5"/>
          <p:cNvSpPr txBox="1">
            <a:spLocks noGrp="1"/>
          </p:cNvSpPr>
          <p:nvPr/>
        </p:nvSpPr>
        <p:spPr bwMode="auto">
          <a:xfrm>
            <a:off x="6551613" y="6248400"/>
            <a:ext cx="19081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defTabSz="822325">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defTabSz="822325">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defTabSz="822325">
              <a:spcBef>
                <a:spcPct val="20000"/>
              </a:spcBef>
              <a:buClr>
                <a:srgbClr val="9BBB59"/>
              </a:buClr>
              <a:buFont typeface="Arial" panose="020B0604020202020204" pitchFamily="34" charset="0"/>
              <a:buChar char="•"/>
              <a:defRPr>
                <a:solidFill>
                  <a:schemeClr val="tx1"/>
                </a:solidFill>
                <a:latin typeface="Calibri" panose="020F0502020204030204" pitchFamily="34" charset="0"/>
              </a:defRPr>
            </a:lvl3pPr>
            <a:lvl4pPr marL="1600200" indent="-228600" defTabSz="822325">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defRPr>
            </a:lvl4pPr>
            <a:lvl5pPr marL="2057400" indent="-228600" defTabSz="822325">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defRPr>
            </a:lvl5pPr>
            <a:lvl6pPr marL="2514600" indent="-228600" defTabSz="822325"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6pPr>
            <a:lvl7pPr marL="2971800" indent="-228600" defTabSz="822325"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7pPr>
            <a:lvl8pPr marL="3429000" indent="-228600" defTabSz="822325"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8pPr>
            <a:lvl9pPr marL="3886200" indent="-228600" defTabSz="822325"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9pPr>
          </a:lstStyle>
          <a:p>
            <a:pPr algn="r" eaLnBrk="1" hangingPunct="1">
              <a:spcBef>
                <a:spcPct val="0"/>
              </a:spcBef>
              <a:buClrTx/>
              <a:buFontTx/>
              <a:buNone/>
            </a:pPr>
            <a:endParaRPr lang="en-US" altLang="en-US" sz="1900">
              <a:latin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2939829708"/>
              </p:ext>
            </p:extLst>
          </p:nvPr>
        </p:nvGraphicFramePr>
        <p:xfrm>
          <a:off x="656254" y="1331685"/>
          <a:ext cx="7954346"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endParaRPr lang="en-US" altLang="en-US" dirty="0"/>
          </a:p>
        </p:txBody>
      </p:sp>
      <p:sp>
        <p:nvSpPr>
          <p:cNvPr id="3" name="Rectangle 2"/>
          <p:cNvSpPr/>
          <p:nvPr/>
        </p:nvSpPr>
        <p:spPr>
          <a:xfrm>
            <a:off x="1546460" y="533400"/>
            <a:ext cx="6051080" cy="707886"/>
          </a:xfrm>
          <a:prstGeom prst="rect">
            <a:avLst/>
          </a:prstGeom>
        </p:spPr>
        <p:txBody>
          <a:bodyPr wrap="none">
            <a:spAutoFit/>
          </a:bodyPr>
          <a:lstStyle/>
          <a:p>
            <a:pPr algn="ctr" eaLnBrk="1" fontAlgn="auto" hangingPunct="1">
              <a:spcAft>
                <a:spcPts val="0"/>
              </a:spcAft>
              <a:defRPr/>
            </a:pPr>
            <a:r>
              <a:rPr lang="en-US" sz="4000" b="1" spc="-100" dirty="0">
                <a:solidFill>
                  <a:schemeClr val="tx2"/>
                </a:solidFill>
                <a:latin typeface="Cambria" panose="02040503050406030204" pitchFamily="18" charset="0"/>
                <a:ea typeface="+mj-ea"/>
                <a:cs typeface="+mj-cs"/>
              </a:rPr>
              <a:t>Developing Your Proposal </a:t>
            </a:r>
          </a:p>
        </p:txBody>
      </p:sp>
      <p:graphicFrame>
        <p:nvGraphicFramePr>
          <p:cNvPr id="4" name="Diagram 3"/>
          <p:cNvGraphicFramePr/>
          <p:nvPr>
            <p:extLst>
              <p:ext uri="{D42A27DB-BD31-4B8C-83A1-F6EECF244321}">
                <p14:modId xmlns:p14="http://schemas.microsoft.com/office/powerpoint/2010/main" val="4256394949"/>
              </p:ext>
            </p:extLst>
          </p:nvPr>
        </p:nvGraphicFramePr>
        <p:xfrm>
          <a:off x="542729" y="1232270"/>
          <a:ext cx="7927911" cy="5308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816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3ECBF-1620-4757-902B-70EB773B2FAB}"/>
              </a:ext>
            </a:extLst>
          </p:cNvPr>
          <p:cNvSpPr>
            <a:spLocks noGrp="1"/>
          </p:cNvSpPr>
          <p:nvPr>
            <p:ph type="title"/>
          </p:nvPr>
        </p:nvSpPr>
        <p:spPr/>
        <p:txBody>
          <a:bodyPr>
            <a:normAutofit/>
          </a:bodyPr>
          <a:lstStyle/>
          <a:p>
            <a:pPr algn="ctr"/>
            <a:r>
              <a:rPr lang="en-US" sz="4000" dirty="0">
                <a:latin typeface="Cambria" panose="02040503050406030204" pitchFamily="18" charset="0"/>
                <a:ea typeface="Cambria" panose="02040503050406030204" pitchFamily="18" charset="0"/>
              </a:rPr>
              <a:t>Elements of a Proposal </a:t>
            </a:r>
          </a:p>
        </p:txBody>
      </p:sp>
      <p:sp>
        <p:nvSpPr>
          <p:cNvPr id="3" name="Content Placeholder 2">
            <a:extLst>
              <a:ext uri="{FF2B5EF4-FFF2-40B4-BE49-F238E27FC236}">
                <a16:creationId xmlns:a16="http://schemas.microsoft.com/office/drawing/2014/main" id="{783EB07F-17E0-4E5C-8D66-CDD403EFA9C4}"/>
              </a:ext>
            </a:extLst>
          </p:cNvPr>
          <p:cNvSpPr>
            <a:spLocks noGrp="1"/>
          </p:cNvSpPr>
          <p:nvPr>
            <p:ph idx="1"/>
          </p:nvPr>
        </p:nvSpPr>
        <p:sp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a:normAutofit fontScale="77500" lnSpcReduction="20000"/>
          </a:bodyPr>
          <a:lstStyle/>
          <a:p>
            <a:pPr>
              <a:spcAft>
                <a:spcPts val="600"/>
              </a:spcAft>
            </a:pPr>
            <a:r>
              <a:rPr lang="en-US" dirty="0">
                <a:latin typeface="+mn-lt"/>
              </a:rPr>
              <a:t>The completed and signed Proposal Routing Form</a:t>
            </a:r>
            <a:r>
              <a:rPr lang="en-US" dirty="0"/>
              <a:t> (PI, Dean and Chair signatures)</a:t>
            </a:r>
            <a:r>
              <a:rPr lang="en-US" dirty="0">
                <a:latin typeface="+mn-lt"/>
              </a:rPr>
              <a:t> should be forwarded to OSP with the following final proposal documents as soon as possible:</a:t>
            </a:r>
          </a:p>
          <a:p>
            <a:pPr marL="0" indent="0">
              <a:spcBef>
                <a:spcPts val="0"/>
              </a:spcBef>
              <a:spcAft>
                <a:spcPts val="600"/>
              </a:spcAft>
              <a:buNone/>
            </a:pPr>
            <a:r>
              <a:rPr lang="en-US" dirty="0"/>
              <a:t>	-  Project narrative/description</a:t>
            </a:r>
          </a:p>
          <a:p>
            <a:pPr marL="0" indent="0">
              <a:spcBef>
                <a:spcPts val="0"/>
              </a:spcBef>
              <a:spcAft>
                <a:spcPts val="600"/>
              </a:spcAft>
              <a:buNone/>
            </a:pPr>
            <a:r>
              <a:rPr lang="en-US" dirty="0"/>
              <a:t>	 - Project budget</a:t>
            </a:r>
          </a:p>
          <a:p>
            <a:pPr marL="0" indent="0">
              <a:spcBef>
                <a:spcPts val="0"/>
              </a:spcBef>
              <a:spcAft>
                <a:spcPts val="600"/>
              </a:spcAft>
              <a:buNone/>
            </a:pPr>
            <a:r>
              <a:rPr lang="en-US" dirty="0"/>
              <a:t>	 - Budget justification</a:t>
            </a:r>
          </a:p>
          <a:p>
            <a:pPr marL="0" indent="0">
              <a:spcBef>
                <a:spcPts val="0"/>
              </a:spcBef>
              <a:spcAft>
                <a:spcPts val="600"/>
              </a:spcAft>
              <a:buNone/>
            </a:pPr>
            <a:r>
              <a:rPr lang="en-US" dirty="0"/>
              <a:t>	 - Letter(s) of support from other institutions/partners</a:t>
            </a:r>
          </a:p>
          <a:p>
            <a:pPr>
              <a:spcBef>
                <a:spcPts val="600"/>
              </a:spcBef>
              <a:spcAft>
                <a:spcPts val="1200"/>
              </a:spcAft>
            </a:pPr>
            <a:r>
              <a:rPr lang="en-US" dirty="0">
                <a:latin typeface="+mn-lt"/>
              </a:rPr>
              <a:t>Proposal package is due to OSP minimum 14 business days prior to submission due date.</a:t>
            </a:r>
          </a:p>
          <a:p>
            <a:pPr>
              <a:spcBef>
                <a:spcPts val="0"/>
              </a:spcBef>
              <a:spcAft>
                <a:spcPts val="1200"/>
              </a:spcAft>
            </a:pPr>
            <a:r>
              <a:rPr lang="en-US" dirty="0">
                <a:latin typeface="+mn-lt"/>
              </a:rPr>
              <a:t>The OSP Team will work with the PI to finalize the proposal documents, and obtain the Provost and CFO signatures on the Routing form.</a:t>
            </a:r>
          </a:p>
          <a:p>
            <a:endParaRPr lang="en-US" dirty="0"/>
          </a:p>
        </p:txBody>
      </p:sp>
    </p:spTree>
    <p:extLst>
      <p:ext uri="{BB962C8B-B14F-4D97-AF65-F5344CB8AC3E}">
        <p14:creationId xmlns:p14="http://schemas.microsoft.com/office/powerpoint/2010/main" val="3721246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4000" dirty="0">
                <a:latin typeface="Cambria" panose="02040503050406030204" pitchFamily="18" charset="0"/>
                <a:ea typeface="Cambria" panose="02040503050406030204" pitchFamily="18" charset="0"/>
              </a:rPr>
              <a:t>Evaluation Plan</a:t>
            </a:r>
          </a:p>
        </p:txBody>
      </p:sp>
      <p:sp>
        <p:nvSpPr>
          <p:cNvPr id="3" name="Content Placeholder 2"/>
          <p:cNvSpPr>
            <a:spLocks noGrp="1"/>
          </p:cNvSpPr>
          <p:nvPr>
            <p:ph idx="1"/>
          </p:nvPr>
        </p:nvSpPr>
        <p:spPr>
          <a:xfrm>
            <a:off x="457199" y="1450975"/>
            <a:ext cx="7884367" cy="4800600"/>
          </a:xfr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a:normAutofit fontScale="92500" lnSpcReduction="10000"/>
          </a:bodyPr>
          <a:lstStyle/>
          <a:p>
            <a:pPr>
              <a:spcBef>
                <a:spcPts val="600"/>
              </a:spcBef>
              <a:spcAft>
                <a:spcPts val="600"/>
              </a:spcAft>
              <a:defRPr/>
            </a:pPr>
            <a:r>
              <a:rPr lang="en-US" sz="2400" dirty="0">
                <a:solidFill>
                  <a:schemeClr val="tx2"/>
                </a:solidFill>
                <a:latin typeface="+mn-lt"/>
                <a:ea typeface="Cambria" panose="02040503050406030204" pitchFamily="18" charset="0"/>
              </a:rPr>
              <a:t>Review the funding opportunity guidelines or solicitation requirements for areas that the funder/sponsor will be evaluating.</a:t>
            </a:r>
          </a:p>
          <a:p>
            <a:pPr>
              <a:spcBef>
                <a:spcPts val="600"/>
              </a:spcBef>
              <a:spcAft>
                <a:spcPts val="600"/>
              </a:spcAft>
              <a:defRPr/>
            </a:pPr>
            <a:r>
              <a:rPr lang="en-US" sz="2400" dirty="0">
                <a:solidFill>
                  <a:schemeClr val="tx2"/>
                </a:solidFill>
                <a:latin typeface="+mn-lt"/>
                <a:ea typeface="Cambria" panose="02040503050406030204" pitchFamily="18" charset="0"/>
              </a:rPr>
              <a:t>Tied to project Goals and Objectives</a:t>
            </a:r>
          </a:p>
          <a:p>
            <a:pPr>
              <a:spcBef>
                <a:spcPts val="600"/>
              </a:spcBef>
              <a:spcAft>
                <a:spcPts val="600"/>
              </a:spcAft>
              <a:defRPr/>
            </a:pPr>
            <a:r>
              <a:rPr lang="en-US" sz="2400" dirty="0">
                <a:solidFill>
                  <a:schemeClr val="tx2"/>
                </a:solidFill>
                <a:latin typeface="+mn-lt"/>
                <a:ea typeface="Cambria" panose="02040503050406030204" pitchFamily="18" charset="0"/>
              </a:rPr>
              <a:t>Incorporate criteria specified in funding solicitation or RFP</a:t>
            </a:r>
          </a:p>
          <a:p>
            <a:pPr>
              <a:spcBef>
                <a:spcPts val="600"/>
              </a:spcBef>
              <a:spcAft>
                <a:spcPts val="600"/>
              </a:spcAft>
              <a:defRPr/>
            </a:pPr>
            <a:r>
              <a:rPr lang="en-US" sz="2400" dirty="0">
                <a:solidFill>
                  <a:schemeClr val="tx2"/>
                </a:solidFill>
                <a:latin typeface="+mn-lt"/>
                <a:ea typeface="Cambria" panose="02040503050406030204" pitchFamily="18" charset="0"/>
              </a:rPr>
              <a:t>A mix of quantitative and qualitative metrics</a:t>
            </a:r>
          </a:p>
          <a:p>
            <a:pPr>
              <a:spcBef>
                <a:spcPts val="600"/>
              </a:spcBef>
              <a:spcAft>
                <a:spcPts val="600"/>
              </a:spcAft>
              <a:defRPr/>
            </a:pPr>
            <a:r>
              <a:rPr lang="en-US" sz="2400" dirty="0">
                <a:solidFill>
                  <a:schemeClr val="tx2"/>
                </a:solidFill>
                <a:latin typeface="+mn-lt"/>
                <a:ea typeface="Cambria" panose="02040503050406030204" pitchFamily="18" charset="0"/>
              </a:rPr>
              <a:t>What will be your benchmarks/milestones?</a:t>
            </a:r>
          </a:p>
          <a:p>
            <a:pPr>
              <a:spcBef>
                <a:spcPts val="600"/>
              </a:spcBef>
              <a:spcAft>
                <a:spcPts val="600"/>
              </a:spcAft>
              <a:defRPr/>
            </a:pPr>
            <a:r>
              <a:rPr lang="en-US" sz="2400" b="1" i="1" dirty="0">
                <a:solidFill>
                  <a:schemeClr val="tx2"/>
                </a:solidFill>
                <a:latin typeface="+mn-lt"/>
                <a:ea typeface="Cambria" panose="02040503050406030204" pitchFamily="18" charset="0"/>
              </a:rPr>
              <a:t>Process Evaluation </a:t>
            </a:r>
            <a:r>
              <a:rPr lang="en-US" sz="2400" dirty="0">
                <a:solidFill>
                  <a:srgbClr val="FF0000"/>
                </a:solidFill>
                <a:latin typeface="+mn-lt"/>
                <a:ea typeface="Cambria" panose="02040503050406030204" pitchFamily="18" charset="0"/>
              </a:rPr>
              <a:t>– are you doing what you said you would?</a:t>
            </a:r>
          </a:p>
          <a:p>
            <a:pPr>
              <a:spcBef>
                <a:spcPts val="600"/>
              </a:spcBef>
              <a:spcAft>
                <a:spcPts val="600"/>
              </a:spcAft>
              <a:defRPr/>
            </a:pPr>
            <a:r>
              <a:rPr lang="en-US" sz="2400" b="1" i="1" dirty="0">
                <a:solidFill>
                  <a:schemeClr val="tx2"/>
                </a:solidFill>
                <a:latin typeface="+mn-lt"/>
                <a:ea typeface="Cambria" panose="02040503050406030204" pitchFamily="18" charset="0"/>
              </a:rPr>
              <a:t>Outcome Evaluation </a:t>
            </a:r>
            <a:r>
              <a:rPr lang="en-US" sz="2400" dirty="0">
                <a:solidFill>
                  <a:srgbClr val="FF0000"/>
                </a:solidFill>
                <a:latin typeface="+mn-lt"/>
                <a:ea typeface="Cambria" panose="02040503050406030204" pitchFamily="18" charset="0"/>
              </a:rPr>
              <a:t>– what are the results?  </a:t>
            </a:r>
          </a:p>
          <a:p>
            <a:pPr>
              <a:spcBef>
                <a:spcPts val="600"/>
              </a:spcBef>
              <a:spcAft>
                <a:spcPts val="600"/>
              </a:spcAft>
              <a:defRPr/>
            </a:pPr>
            <a:r>
              <a:rPr lang="en-US" sz="2400" dirty="0">
                <a:solidFill>
                  <a:schemeClr val="tx2"/>
                </a:solidFill>
                <a:latin typeface="+mn-lt"/>
                <a:ea typeface="Cambria" panose="02040503050406030204" pitchFamily="18" charset="0"/>
              </a:rPr>
              <a:t>Explain </a:t>
            </a:r>
            <a:r>
              <a:rPr lang="en-US" sz="2400" i="1" dirty="0">
                <a:solidFill>
                  <a:schemeClr val="tx2"/>
                </a:solidFill>
                <a:latin typeface="+mn-lt"/>
                <a:ea typeface="Cambria" panose="02040503050406030204" pitchFamily="18" charset="0"/>
              </a:rPr>
              <a:t>how progress and outcomes will be measured </a:t>
            </a:r>
            <a:r>
              <a:rPr lang="en-US" sz="2400" dirty="0">
                <a:solidFill>
                  <a:schemeClr val="tx2"/>
                </a:solidFill>
                <a:latin typeface="+mn-lt"/>
                <a:ea typeface="Cambria" panose="02040503050406030204" pitchFamily="18" charset="0"/>
              </a:rPr>
              <a:t>as well as </a:t>
            </a:r>
            <a:r>
              <a:rPr lang="en-US" sz="2400" i="1" dirty="0">
                <a:solidFill>
                  <a:schemeClr val="tx2"/>
                </a:solidFill>
                <a:latin typeface="+mn-lt"/>
                <a:ea typeface="Cambria" panose="02040503050406030204" pitchFamily="18" charset="0"/>
              </a:rPr>
              <a:t>how often </a:t>
            </a:r>
            <a:r>
              <a:rPr lang="en-US" sz="2400" dirty="0">
                <a:solidFill>
                  <a:schemeClr val="tx2"/>
                </a:solidFill>
                <a:latin typeface="+mn-lt"/>
                <a:ea typeface="Cambria" panose="02040503050406030204" pitchFamily="18" charset="0"/>
              </a:rPr>
              <a:t>you will review progress. </a:t>
            </a:r>
          </a:p>
          <a:p>
            <a:pPr marL="114300" indent="0">
              <a:buFont typeface="Arial" panose="020B0604020202020204" pitchFamily="34" charset="0"/>
              <a:buNone/>
              <a:defRPr/>
            </a:pPr>
            <a:endParaRPr lang="en-US" sz="2400" i="1" dirty="0">
              <a:solidFill>
                <a:schemeClr val="accent2"/>
              </a:solidFill>
            </a:endParaRPr>
          </a:p>
          <a:p>
            <a:pPr marL="114300" indent="0">
              <a:buFont typeface="Arial" panose="020B0604020202020204" pitchFamily="34" charset="0"/>
              <a:buNone/>
              <a:defRPr/>
            </a:pPr>
            <a:endParaRPr lang="en-US" sz="2400" dirty="0"/>
          </a:p>
          <a:p>
            <a:pPr marL="114300" indent="0">
              <a:buFont typeface="Arial" panose="020B0604020202020204" pitchFamily="34" charset="0"/>
              <a:buNone/>
              <a:defRPr/>
            </a:pPr>
            <a:endParaRPr lang="en-US" sz="2400" dirty="0"/>
          </a:p>
          <a:p>
            <a:pPr marL="114300" indent="0">
              <a:buFont typeface="Arial" panose="020B0604020202020204" pitchFamily="34" charset="0"/>
              <a:buNone/>
              <a:defRPr/>
            </a:pPr>
            <a:endParaRPr lang="en-US" sz="2400" dirty="0"/>
          </a:p>
        </p:txBody>
      </p:sp>
      <p:sp>
        <p:nvSpPr>
          <p:cNvPr id="28676"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2600">
                <a:solidFill>
                  <a:schemeClr val="tx1"/>
                </a:solidFill>
                <a:latin typeface="Times New Roman" panose="02020603050405020304" pitchFamily="18" charset="0"/>
                <a:ea typeface="MS PGothic" panose="020B0600070205080204" pitchFamily="34" charset="-128"/>
              </a:defRPr>
            </a:lvl1pPr>
            <a:lvl2pPr marL="742950" indent="-285750">
              <a:defRPr sz="2600">
                <a:solidFill>
                  <a:schemeClr val="tx1"/>
                </a:solidFill>
                <a:latin typeface="Times New Roman" panose="02020603050405020304" pitchFamily="18" charset="0"/>
                <a:ea typeface="MS PGothic" panose="020B0600070205080204" pitchFamily="34" charset="-128"/>
              </a:defRPr>
            </a:lvl2pPr>
            <a:lvl3pPr marL="1143000" indent="-228600">
              <a:defRPr sz="2600">
                <a:solidFill>
                  <a:schemeClr val="tx1"/>
                </a:solidFill>
                <a:latin typeface="Times New Roman" panose="02020603050405020304" pitchFamily="18" charset="0"/>
                <a:ea typeface="MS PGothic" panose="020B0600070205080204" pitchFamily="34" charset="-128"/>
              </a:defRPr>
            </a:lvl3pPr>
            <a:lvl4pPr marL="1600200" indent="-228600">
              <a:defRPr sz="2600">
                <a:solidFill>
                  <a:schemeClr val="tx1"/>
                </a:solidFill>
                <a:latin typeface="Times New Roman" panose="02020603050405020304" pitchFamily="18" charset="0"/>
                <a:ea typeface="MS PGothic" panose="020B0600070205080204" pitchFamily="34" charset="-128"/>
              </a:defRPr>
            </a:lvl4pPr>
            <a:lvl5pPr marL="2057400" indent="-228600">
              <a:defRPr sz="2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9pPr>
          </a:lstStyle>
          <a:p>
            <a:fld id="{706CF309-CDBD-4BAD-AD23-818F70A95F10}" type="slidenum">
              <a:rPr lang="en-US" altLang="en-US" sz="1800" smtClean="0">
                <a:solidFill>
                  <a:srgbClr val="FFFFFF"/>
                </a:solidFill>
              </a:rPr>
              <a:pPr/>
              <a:t>9</a:t>
            </a:fld>
            <a:endParaRPr lang="en-US" altLang="en-US" sz="1800">
              <a:solidFill>
                <a:srgbClr val="FFFFFF"/>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950</Words>
  <Application>Microsoft Office PowerPoint</Application>
  <PresentationFormat>On-screen Show (4:3)</PresentationFormat>
  <Paragraphs>141</Paragraphs>
  <Slides>14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MS PGothic</vt:lpstr>
      <vt:lpstr>Aial</vt:lpstr>
      <vt:lpstr>Arial</vt:lpstr>
      <vt:lpstr>Calibri</vt:lpstr>
      <vt:lpstr>Cambria</vt:lpstr>
      <vt:lpstr>Times New Roman</vt:lpstr>
      <vt:lpstr>Office Theme</vt:lpstr>
      <vt:lpstr>PowerPoint Presentation</vt:lpstr>
      <vt:lpstr>Office of Sponsored Programs (OSP)</vt:lpstr>
      <vt:lpstr>Grant Life Cycle</vt:lpstr>
      <vt:lpstr>Common terms </vt:lpstr>
      <vt:lpstr>Proposal Goals &amp; Objectives</vt:lpstr>
      <vt:lpstr>Developing Your Proposal </vt:lpstr>
      <vt:lpstr>PowerPoint Presentation</vt:lpstr>
      <vt:lpstr>Elements of a Proposal </vt:lpstr>
      <vt:lpstr>Evaluation Plan</vt:lpstr>
      <vt:lpstr>Budget and Budget Justification</vt:lpstr>
      <vt:lpstr>Submitting Your Proposal</vt:lpstr>
      <vt:lpstr>Award Negotiation &amp; Set-up </vt:lpstr>
      <vt:lpstr>Questions &amp;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dc:creator>
  <cp:lastModifiedBy>EsparzaStLouis, Deborah</cp:lastModifiedBy>
  <cp:revision>24</cp:revision>
  <cp:lastPrinted>2019-04-05T12:55:39Z</cp:lastPrinted>
  <dcterms:created xsi:type="dcterms:W3CDTF">2017-03-14T21:36:51Z</dcterms:created>
  <dcterms:modified xsi:type="dcterms:W3CDTF">2019-10-25T13:35:04Z</dcterms:modified>
</cp:coreProperties>
</file>